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98384" r:id="rId4"/>
  </p:sldMasterIdLst>
  <p:notesMasterIdLst>
    <p:notesMasterId r:id="rId32"/>
  </p:notesMasterIdLst>
  <p:handoutMasterIdLst>
    <p:handoutMasterId r:id="rId33"/>
  </p:handoutMasterIdLst>
  <p:sldIdLst>
    <p:sldId id="2147479558" r:id="rId5"/>
    <p:sldId id="2147483646" r:id="rId6"/>
    <p:sldId id="258" r:id="rId7"/>
    <p:sldId id="257" r:id="rId8"/>
    <p:sldId id="2147483647" r:id="rId9"/>
    <p:sldId id="2147483642" r:id="rId10"/>
    <p:sldId id="259" r:id="rId11"/>
    <p:sldId id="256" r:id="rId12"/>
    <p:sldId id="260" r:id="rId13"/>
    <p:sldId id="261" r:id="rId14"/>
    <p:sldId id="262" r:id="rId15"/>
    <p:sldId id="264" r:id="rId16"/>
    <p:sldId id="266" r:id="rId17"/>
    <p:sldId id="267" r:id="rId18"/>
    <p:sldId id="282" r:id="rId19"/>
    <p:sldId id="270" r:id="rId20"/>
    <p:sldId id="271" r:id="rId21"/>
    <p:sldId id="272" r:id="rId22"/>
    <p:sldId id="280" r:id="rId23"/>
    <p:sldId id="281" r:id="rId24"/>
    <p:sldId id="275" r:id="rId25"/>
    <p:sldId id="277" r:id="rId26"/>
    <p:sldId id="274" r:id="rId27"/>
    <p:sldId id="279" r:id="rId28"/>
    <p:sldId id="276" r:id="rId29"/>
    <p:sldId id="2147481022" r:id="rId30"/>
    <p:sldId id="21474810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79558"/>
            <p14:sldId id="2147483646"/>
          </p14:sldIdLst>
        </p14:section>
        <p14:section name="How it works" id="{4B3F1051-FBFB-4738-BAB1-310D537B6F71}">
          <p14:sldIdLst>
            <p14:sldId id="258"/>
            <p14:sldId id="257"/>
            <p14:sldId id="2147483647"/>
          </p14:sldIdLst>
        </p14:section>
        <p14:section name="Optimize Copilot for common scenarios" id="{AE9FF434-B7E8-46FB-BE83-0F318F136626}">
          <p14:sldIdLst>
            <p14:sldId id="2147483642"/>
            <p14:sldId id="259"/>
            <p14:sldId id="256"/>
            <p14:sldId id="260"/>
            <p14:sldId id="261"/>
            <p14:sldId id="262"/>
          </p14:sldIdLst>
        </p14:section>
        <p14:section name="Ensuring high quality responses" id="{E5FD9AA4-C0AA-48B2-B570-17C94EE8D0C3}">
          <p14:sldIdLst>
            <p14:sldId id="264"/>
            <p14:sldId id="266"/>
            <p14:sldId id="267"/>
            <p14:sldId id="282"/>
          </p14:sldIdLst>
        </p14:section>
        <p14:section name="Chat Copilot" id="{9890ACE7-D82F-491F-9D3B-60A2E2804ECF}">
          <p14:sldIdLst>
            <p14:sldId id="270"/>
            <p14:sldId id="271"/>
            <p14:sldId id="272"/>
            <p14:sldId id="280"/>
            <p14:sldId id="281"/>
            <p14:sldId id="275"/>
          </p14:sldIdLst>
        </p14:section>
        <p14:section name="Channels Copilot" id="{EB28EF4B-7CB1-4EBA-838D-DBDE3CBA3C49}">
          <p14:sldIdLst>
            <p14:sldId id="277"/>
            <p14:sldId id="274"/>
            <p14:sldId id="279"/>
          </p14:sldIdLst>
        </p14:section>
        <p14:section name="Continue learning" id="{38F1B686-2535-4EB4-9016-1A670A802618}">
          <p14:sldIdLst>
            <p14:sldId id="276"/>
            <p14:sldId id="2147481022"/>
            <p14:sldId id="21474810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9682F01-2749-154C-FF8D-50CA7036FB3C}" name="Cynthia Johnson" initials="CJ" userId="S::cynthia.johnson_microsoft.com#ext#@stinsondesigninc.onmicrosoft.com::925912fe-77f7-48c6-a686-53ba3df41e0c" providerId="AD"/>
  <p188:author id="{5A02B80E-149C-7DFD-4E8D-3782118F40E7}" name="Alicia Peterson (NAYAMODE INC)" initials="AI" userId="S::v-petersonal@microsoft.com::f8898314-5523-4930-acf0-2b563b2b4dc9" providerId="AD"/>
  <p188:author id="{2343EC37-96B6-7609-4A98-89C7DC423C62}" name="Jenny He" initials="JH" userId="S::jenny@stinson.co::a6e4b8db-d734-48f0-9d1e-a758940ee3af" providerId="AD"/>
  <p188:author id="{9001A551-4733-091D-53E3-D2994A5251C0}" name="Karuana Gatimu" initials="KG" userId="S::karuanag@microsoft.com::c835d73b-5b64-4378-9cc4-37e921133843" providerId="AD"/>
  <p188:author id="{D6F26963-7D31-7E94-BDCA-0053EED9EF82}" name="Leslie Overland" initials="LO" userId="S::leoverla@microsoft.com::f3978a41-ce7f-4ee8-a07a-b9255d9fc7c0" providerId="AD"/>
  <p188:author id="{9FF5F984-194B-6530-AD18-EF0AFF15973A}" name="Michaela Tsumura (SHE/HER)" initials="M(" userId="S::mitsumur@microsoft.com::829f3abe-300a-4f8e-96a6-6aee314cf943" providerId="AD"/>
  <p188:author id="{1FDB258B-9A64-FFCC-3643-D260BBFB3383}" name="Olga Gordon" initials="OG" userId="S::ogordon@microsoft.com::102a02ab-8cd3-475b-8633-7a419b8c421c" providerId="AD"/>
  <p188:author id="{B3BA308B-E872-B2DF-1D7C-E42ABF8AE18D}" name="Jaime Gonzales" initials="JG" userId="S::jgonzales@microsoft.com::fdc127e6-8484-455c-83db-f49943a56c2e" providerId="AD"/>
  <p188:author id="{2077208E-7478-DA88-0E69-E4E62E10F468}" name="Sabrina Ghumman" initials="SG" userId="S::saghumman@microsoft.com::f1863a56-834b-4a23-a250-47e3592439c8" providerId="AD"/>
  <p188:author id="{9992319E-69C8-2FBA-BEDD-2C5660FE0093}" name="John Mighell" initials="JM" userId="S::jomigh@microsoft.com::aa110d23-b74a-4732-bbdf-11d185d8cf54" providerId="AD"/>
  <p188:author id="{CB7B68A1-4208-96B1-9DF4-C573EB67B07D}" name="Jessie Hwang" initials="" userId="S::jhwang@microsoft.com::85f2306c-fd56-49d2-8dff-e96751c6f345" providerId="AD"/>
  <p188:author id="{B6AE05CB-BA50-71A0-E82B-3C80F4DC848B}" name="Alicia Peterson (NAYAMODE INC)" initials="AI" userId="S::v-petersonal_microsoft.com#ext#@stinsondesigninc.onmicrosoft.com::c18212e6-e44a-4b8c-8c3b-952f2b4ec637" providerId="AD"/>
  <p188:author id="{9AE219D4-43FA-B0EF-56EA-BA00DEDDA55F}" name="Kyria Olshefsky" initials="KO" userId="S::kolshefsky@microsoft.com::378bf96c-60d1-4372-9b79-9ba16c2058ab" providerId="AD"/>
  <p188:author id="{69BEC3DF-4BCF-1C02-A4E1-2FCE865F505C}" name="Cynthia Johnson" initials="CJ" userId="S::cyjohnso@microsoft.com::bc2f0021-774b-4fb2-9d55-c3348f4105f5" providerId="AD"/>
  <p188:author id="{7B4F42E8-86ED-1642-8D80-B52F58611814}" name="Kripal Kavi" initials="KK" userId="S::krkavi@microsoft.com::2d6ac376-e121-411f-aac9-57af6f7e1c9d" providerId="AD"/>
  <p188:author id="{60DD76EE-6F68-EA0F-BF3C-603D9275EB96}" name="Bryan Wofford" initials="BW" userId="S::brwoff@microsoft.com::af037bd5-f592-429c-a009-a6626d67a49c" providerId="AD"/>
  <p188:author id="{189AA1F9-79C2-6319-0AB3-F9C0E45B0864}" name="Jeannie Wang" initials="JW" userId="S::jeanniewang@microsoft.com::71d2ea76-39af-4159-b85e-ad5b5c0d19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CD888-D25E-710A-8FF2-CE8E2C377675}" v="4" dt="2025-12-15T16:53:22.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f9538bef-cdb2-4a19-a627-318ddedef360::" providerId="AD" clId="Web-{174CD888-D25E-710A-8FF2-CE8E2C377675}"/>
    <pc:docChg chg="modSld">
      <pc:chgData name="Guest User" userId="S::urn:spo:tenantanon#f9538bef-cdb2-4a19-a627-318ddedef360::" providerId="AD" clId="Web-{174CD888-D25E-710A-8FF2-CE8E2C377675}" dt="2025-12-15T16:53:18.708" v="0" actId="20577"/>
      <pc:docMkLst>
        <pc:docMk/>
      </pc:docMkLst>
      <pc:sldChg chg="modSp">
        <pc:chgData name="Guest User" userId="S::urn:spo:tenantanon#f9538bef-cdb2-4a19-a627-318ddedef360::" providerId="AD" clId="Web-{174CD888-D25E-710A-8FF2-CE8E2C377675}" dt="2025-12-15T16:53:18.708" v="0" actId="20577"/>
        <pc:sldMkLst>
          <pc:docMk/>
          <pc:sldMk cId="2790059716" sldId="271"/>
        </pc:sldMkLst>
        <pc:spChg chg="mod">
          <ac:chgData name="Guest User" userId="S::urn:spo:tenantanon#f9538bef-cdb2-4a19-a627-318ddedef360::" providerId="AD" clId="Web-{174CD888-D25E-710A-8FF2-CE8E2C377675}" dt="2025-12-15T16:53:18.708" v="0" actId="20577"/>
          <ac:spMkLst>
            <pc:docMk/>
            <pc:sldMk cId="2790059716" sldId="271"/>
            <ac:spMk id="8" creationId="{46E65CB2-1C1D-4ABF-93B3-1D249BD8D0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12/15/2025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34C0-727A-02DE-4179-E4B825EA1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5F3FD-14A1-89FD-3691-01AB8552C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E9418-1761-4A71-CB8A-EEB5367333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D72E98-A38C-E027-7143-906A53E00FAF}"/>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4003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D9B8-CC68-1D02-D532-5C528E279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0275F-AB73-8292-3E34-77433F845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C9FED-7B11-A4FC-7DF1-6E29D9ECDEF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D2EC0E0-0691-EE9E-BCB1-CADFBD2651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96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63C0-8A6B-4639-1C53-A2F6D43B6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CC300-47AA-7FD2-1333-9B360A93B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EE582-F0DB-E69D-CEBB-5DB63CE4E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AC8D1-31D3-1287-A71E-224212AD44EE}"/>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4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6421-575D-703C-D20C-888C323B9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2925F-4D00-7C43-E1B1-5CC610C52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3FA79-49F6-66DB-2D0C-0912450AA85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99ECB6C-DD9A-2481-B2D4-595BAC9173A8}"/>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0E8FDF21-E76F-5471-0C1A-3E0B1B9483FE}"/>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B6361164-B8DA-2D85-395E-AA01D291B074}"/>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2025-12-15 8:41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6724F942-92DC-6049-42E1-DFD5A33EE77F}"/>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1909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5416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F920-670D-351C-5B85-AD1E6383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F7F32-E483-3D89-1A18-41962F1F9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C7E06-CBA8-CF72-E4B0-384D770580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05E2-649D-9331-B2D7-97665FC933D7}"/>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938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4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63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0BAF-0867-4F9E-5D3A-FA352576D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B1868-3C19-7B72-B084-A58921B1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90429-0F07-C777-0046-6D2D0266DA1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84D75EA-B812-380B-D19E-1AF95384E0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9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EAF1-0DDC-CFB5-F30D-CDAF294BF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40BAE-A650-8B9D-0BB6-FC0019B2B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ECE3F-2EC7-0CB3-AF3F-BE927EFE1C3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F550AB-15E8-AA00-CDCC-FC0D95998E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1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F135-AD53-A68B-5F84-C48E9B9A5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D99C-54C3-5EB3-B501-64E51B890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06845-BDCB-02FE-67BA-9EE602AFD9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155683-5E3E-72D8-774C-661C62B35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8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BF52-B2F4-DF52-579E-7F8838678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49028-798D-1939-BEC3-34EFAC6E9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15A12-4954-C98E-783D-07782091C2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18887-306F-5F68-9D76-131A5D203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88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E75A-7344-B0C1-C419-7CD6C4C57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FA2CE-9FC0-7BF1-16E0-56C28AFD0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1F4D5-F2F4-643A-3655-5693E88E89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9CC215-A0CF-2928-8E44-8A0C8EC982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9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3266-6920-A7F8-BECE-F06309432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39A63-E90B-EA2B-0D1F-D4746AA45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D8760-1B87-CA2E-788F-E9E3E96649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05E819-15E6-F778-8402-23A14A88B9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28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45A8-12EE-BD6B-C6A0-9BA89B1E2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FFD6F-04A5-B5F3-DAA8-BB11A367D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9830C-EBC9-D27D-E842-FCC3A08ED3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55D41A-2BA8-212B-D745-0FF09A5E5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2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5B84-C068-AAEF-4995-47A4BB0F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E8D4F-20B7-4480-3E0E-036D7D915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80093-B793-1073-9508-1741D208ED4F}"/>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4E6F770-86D4-B05F-3A63-0F5B81FB672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0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3498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a:srcRect r="10287" b="1028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880849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014646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76448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5131301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2737963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59716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0934796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77786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2104619"/>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22194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924149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4807454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1668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2208595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66418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a:srcRect t="9590" r="19181" b="9590"/>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568039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a:srcRect r="10287" b="1028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059574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804047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07882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27167403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41802288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2438062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1384175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6222257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94576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21019616"/>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49687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67890491"/>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957840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a:srcRect t="9590" r="19181" b="9590"/>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3161637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33">
            <a:extLst>
              <a:ext uri="{96DAC541-7B7A-43D3-8B79-37D633B846F1}">
                <asvg:svgBlip xmlns:asvg="http://schemas.microsoft.com/office/drawing/2016/SVG/main" r:embed="rId3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17115250"/>
      </p:ext>
    </p:extLst>
  </p:cSld>
  <p:clrMap bg1="lt1" tx1="dk1" bg2="lt2" tx2="dk2" accent1="accent1" accent2="accent2" accent3="accent3" accent4="accent4" accent5="accent5" accent6="accent6" hlink="hlink" folHlink="folHlink"/>
  <p:sldLayoutIdLst>
    <p:sldLayoutId id="2147498401" r:id="rId1"/>
    <p:sldLayoutId id="2147485688" r:id="rId2"/>
    <p:sldLayoutId id="2147485689" r:id="rId3"/>
    <p:sldLayoutId id="2147485690" r:id="rId4"/>
    <p:sldLayoutId id="2147485691" r:id="rId5"/>
    <p:sldLayoutId id="2147485692" r:id="rId6"/>
    <p:sldLayoutId id="2147485693" r:id="rId7"/>
    <p:sldLayoutId id="2147485694" r:id="rId8"/>
    <p:sldLayoutId id="2147485695" r:id="rId9"/>
    <p:sldLayoutId id="2147485696" r:id="rId10"/>
    <p:sldLayoutId id="2147485697" r:id="rId11"/>
    <p:sldLayoutId id="2147485698" r:id="rId12"/>
    <p:sldLayoutId id="2147485699" r:id="rId13"/>
    <p:sldLayoutId id="2147485700" r:id="rId14"/>
    <p:sldLayoutId id="2147485701" r:id="rId15"/>
    <p:sldLayoutId id="2147485702" r:id="rId16"/>
    <p:sldLayoutId id="2147498385" r:id="rId17"/>
    <p:sldLayoutId id="2147498386" r:id="rId18"/>
    <p:sldLayoutId id="2147498387" r:id="rId19"/>
    <p:sldLayoutId id="2147498388" r:id="rId20"/>
    <p:sldLayoutId id="2147498389" r:id="rId21"/>
    <p:sldLayoutId id="2147498390" r:id="rId22"/>
    <p:sldLayoutId id="2147498391" r:id="rId23"/>
    <p:sldLayoutId id="2147498392" r:id="rId24"/>
    <p:sldLayoutId id="2147498393" r:id="rId25"/>
    <p:sldLayoutId id="2147498394" r:id="rId26"/>
    <p:sldLayoutId id="2147498395" r:id="rId27"/>
    <p:sldLayoutId id="2147498396" r:id="rId28"/>
    <p:sldLayoutId id="2147498397" r:id="rId29"/>
    <p:sldLayoutId id="2147498398" r:id="rId30"/>
    <p:sldLayoutId id="2147498399" r:id="rId31"/>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microsoft.com/office/use-microsoft-teams-intelligent-speakers-to-identify-in-room-participants-in-a-meeting-transcription-a075d6c0-30b3-44b9-b218-556a87fadc00#bkmk_setupvoiceprofil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microsoft.com/office/use-microsoft-teams-intelligent-speakers-to-identify-in-room-participants-in-a-meeting-transcription-a075d6c0-30b3-44b9-b218-556a87fadc0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support.microsoft.com/en-us/office/voice-isolation-in-microsoft-teams-calls-and-meetings-a9756ea9-4cec-44c4-aefb-6f5d17c8942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office/use-copilot-without-recording-a-teams-meeting-a59cb88c-0f6b-4a20-a47a-3a1c9a818bd9" TargetMode="External"/><Relationship Id="rId2" Type="http://schemas.openxmlformats.org/officeDocument/2006/relationships/hyperlink" Target="https://support.microsoft.com/office/get-started-with-copilot-in-microsoft-teams-meetings-0bf9dd3c-96f7-44e2-8bb8-790bedf066b1" TargetMode="External"/><Relationship Id="rId1" Type="http://schemas.openxmlformats.org/officeDocument/2006/relationships/slideLayout" Target="../slideLayouts/slideLayout5.xml"/><Relationship Id="rId4" Type="http://schemas.openxmlformats.org/officeDocument/2006/relationships/hyperlink" Target="https://support.microsoft.com/office/frequently-asked-questions-about-copilot-in-microsoft-teams-e8737767-4087-4ae6-b1d8-10264152b05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support.microsoft.com/office/use-copilot-in-microsoft-teams-meetings-0bf9dd3c-96f7-44e2-8bb8-790bedf066b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s://aka.ms/CopilotAcademy" TargetMode="Externa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hyperlink" Target="https://aka.ms/prompts" TargetMode="External"/><Relationship Id="rId4" Type="http://schemas.openxmlformats.org/officeDocument/2006/relationships/hyperlink" Target="https://aka.ms/copilotM365traini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KtsVRCsdvoU&amp;t" TargetMode="External"/><Relationship Id="rId13" Type="http://schemas.openxmlformats.org/officeDocument/2006/relationships/hyperlink" Target="https://www.microsoft.com/security/business/ai-machine-learning/microsoft-security-copilot?rtc=1" TargetMode="External"/><Relationship Id="rId18" Type="http://schemas.openxmlformats.org/officeDocument/2006/relationships/hyperlink" Target="https://www.microsoft.com/trust-center/privacy?rtc=1" TargetMode="External"/><Relationship Id="rId3" Type="http://schemas.openxmlformats.org/officeDocument/2006/relationships/hyperlink" Target="https://adoption.microsoft.com/copilot" TargetMode="External"/><Relationship Id="rId21" Type="http://schemas.openxmlformats.org/officeDocument/2006/relationships/hyperlink" Target="https://learn.microsoft.com/windows-server/networking/technologies/ipam/role-based-access-control" TargetMode="External"/><Relationship Id="rId7" Type="http://schemas.openxmlformats.org/officeDocument/2006/relationships/hyperlink" Target="https://www.youtube.com/watch?v=B2-8wrF9Okc" TargetMode="External"/><Relationship Id="rId12" Type="http://schemas.openxmlformats.org/officeDocument/2006/relationships/hyperlink" Target="https://cloudblogs.microsoft.com/powerplatform/2023/03/16/power-platform-is-leading-a-new-era-of-ai-generated-low-code-app-development/" TargetMode="External"/><Relationship Id="rId17" Type="http://schemas.openxmlformats.org/officeDocument/2006/relationships/hyperlink" Target="https://privacy.microsoft.com/privacystatement" TargetMode="External"/><Relationship Id="rId25" Type="http://schemas.openxmlformats.org/officeDocument/2006/relationships/hyperlink" Target="https://wwlpdocumentsearch.blob.core.windows.net/prodv2/MicrosoftProductandServicesDPA(WW)(English)(Jan2023)(CR).docx?sv=2020-08-04&amp;se=2123-06-13T19:19:30Z&amp;sr=b&amp;sp=r&amp;sig=l%2BpTA%2F6%2By%2BE18HdQPgpuecCESiG8hKFfGmuc8%2FiOpuY%3D" TargetMode="External"/><Relationship Id="rId2" Type="http://schemas.openxmlformats.org/officeDocument/2006/relationships/notesSlide" Target="../notesSlides/notesSlide15.xml"/><Relationship Id="rId16" Type="http://schemas.openxmlformats.org/officeDocument/2006/relationships/hyperlink" Target="https://privacy.microsoft.com/" TargetMode="External"/><Relationship Id="rId20" Type="http://schemas.openxmlformats.org/officeDocument/2006/relationships/hyperlink" Target="https://learn.microsoft.com/legal/cognitive-services/openai/data-privacy" TargetMode="External"/><Relationship Id="rId1" Type="http://schemas.openxmlformats.org/officeDocument/2006/relationships/slideLayout" Target="../slideLayouts/slideLayout20.xml"/><Relationship Id="rId6" Type="http://schemas.openxmlformats.org/officeDocument/2006/relationships/hyperlink" Target="https://support.microsoft.com/topic/chatgpt-vs-microsoft-365-copilot-what-s-the-difference-8fdec864-72b1-46e1-afcb-8c12280d712f" TargetMode="External"/><Relationship Id="rId11" Type="http://schemas.openxmlformats.org/officeDocument/2006/relationships/hyperlink" Target="https://blogs.microsoft.com/blog/2023/03/06/introducing-microsoft-dynamics-365-copilot/" TargetMode="External"/><Relationship Id="rId24" Type="http://schemas.openxmlformats.org/officeDocument/2006/relationships/hyperlink" Target="https://learn.microsoft.com/compliance/assurance/assurance-microsoft-365-isolation-controls?view=o365-worldwide" TargetMode="External"/><Relationship Id="rId5" Type="http://schemas.openxmlformats.org/officeDocument/2006/relationships/hyperlink" Target="https://www.youtube.com/watch?v=E5g20qmeKpg&amp;t=3s" TargetMode="External"/><Relationship Id="rId15" Type="http://schemas.openxmlformats.org/officeDocument/2006/relationships/hyperlink" Target="https://techcommunity.microsoft.com/t5/microsoft-stream-blog/introducing-copilot-in-microsoft-stream/ba-p/3929109" TargetMode="External"/><Relationship Id="rId23" Type="http://schemas.openxmlformats.org/officeDocument/2006/relationships/hyperlink" Target="https://learn.microsoft.com/microsoft-365/compliance/customer-lockbox-requests?view=o365-worldwide" TargetMode="External"/><Relationship Id="rId10" Type="http://schemas.openxmlformats.org/officeDocument/2006/relationships/hyperlink" Target="https://learn.microsoft.com/graph/connecting-external-content-connectors-overview" TargetMode="External"/><Relationship Id="rId19" Type="http://schemas.openxmlformats.org/officeDocument/2006/relationships/hyperlink" Target="https://learn.microsoft.com/microsoft-365-copilot/microsoft-365-copilot-privacy" TargetMode="External"/><Relationship Id="rId4" Type="http://schemas.openxmlformats.org/officeDocument/2006/relationships/hyperlink" Target="https://www.microsoft.com/en-us/microsoft-365/blog/2023/03/16/introducing-microsoft-365-copilot-a-whole-new-way-to-work/" TargetMode="External"/><Relationship Id="rId9" Type="http://schemas.openxmlformats.org/officeDocument/2006/relationships/hyperlink" Target="https://learn.microsoft.com/graph/overview" TargetMode="External"/><Relationship Id="rId14" Type="http://schemas.openxmlformats.org/officeDocument/2006/relationships/hyperlink" Target="https://github.blog/2023-03-22-github-copilot-x-the-ai-powered-developer-experience/" TargetMode="External"/><Relationship Id="rId22" Type="http://schemas.openxmlformats.org/officeDocument/2006/relationships/hyperlink" Target="https://learn.microsoft.com/SharePoint/sites/user-permissions-and-permission-level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servicetrust.microsoft.com/" TargetMode="External"/><Relationship Id="rId13" Type="http://schemas.openxmlformats.org/officeDocument/2006/relationships/hyperlink" Target="https://www.microsoft.com/licensing/terms/product/UniversalLicenseTerms" TargetMode="External"/><Relationship Id="rId18" Type="http://schemas.openxmlformats.org/officeDocument/2006/relationships/hyperlink" Target="https://learn.microsoft.com/microsoftsearch/overview-microsoft-search" TargetMode="External"/><Relationship Id="rId3" Type="http://schemas.openxmlformats.org/officeDocument/2006/relationships/hyperlink" Target="https://www.microsoft.com/trust-center/privacy/european-data-boundary-eudb?rtc=1" TargetMode="External"/><Relationship Id="rId21" Type="http://schemas.openxmlformats.org/officeDocument/2006/relationships/hyperlink" Target="https://aka.ms/Copilot/TranscriptionManagement" TargetMode="External"/><Relationship Id="rId7" Type="http://schemas.openxmlformats.org/officeDocument/2006/relationships/hyperlink" Target="https://learn.microsoft.com/en-us/azure/information-protection/configure-usage-rights" TargetMode="External"/><Relationship Id="rId12" Type="http://schemas.openxmlformats.org/officeDocument/2006/relationships/hyperlink" Target="https://learn.microsoft.com/azure/information-protection/configure-usage-rights" TargetMode="External"/><Relationship Id="rId17" Type="http://schemas.openxmlformats.org/officeDocument/2006/relationships/hyperlink" Target="https://learn.microsoft.com/microsoft-365/admin/manage/manage-feedback-ms-org?view=o365-worldwide" TargetMode="External"/><Relationship Id="rId25" Type="http://schemas.openxmlformats.org/officeDocument/2006/relationships/hyperlink" Target="https://aka.ms/May25WhitePaper" TargetMode="External"/><Relationship Id="rId2" Type="http://schemas.openxmlformats.org/officeDocument/2006/relationships/notesSlide" Target="../notesSlides/notesSlide16.xml"/><Relationship Id="rId16" Type="http://schemas.openxmlformats.org/officeDocument/2006/relationships/hyperlink" Target="https://learn.microsoft.com/microsoft-365/admin/misc/feedback-user-control?view=o365-worldwide" TargetMode="External"/><Relationship Id="rId20" Type="http://schemas.openxmlformats.org/officeDocument/2006/relationships/hyperlink" Target="https://techcommunity.microsoft.com/t5/microsoft-365-blog/new-era-in-content-management-and-security-in-sharepoint/ba-p/3806083" TargetMode="External"/><Relationship Id="rId1" Type="http://schemas.openxmlformats.org/officeDocument/2006/relationships/slideLayout" Target="../slideLayouts/slideLayout20.xml"/><Relationship Id="rId6" Type="http://schemas.openxmlformats.org/officeDocument/2006/relationships/hyperlink" Target="https://learn.microsoft.com/compliance/" TargetMode="External"/><Relationship Id="rId11" Type="http://schemas.openxmlformats.org/officeDocument/2006/relationships/hyperlink" Target="https://learn.microsoft.com/legal/gdpr" TargetMode="External"/><Relationship Id="rId24" Type="http://schemas.openxmlformats.org/officeDocument/2006/relationships/hyperlink" Target="https://query.prod.cms.rt.microsoft.com/cms/api/am/binary/RE5cmFl" TargetMode="External"/><Relationship Id="rId5" Type="http://schemas.openxmlformats.org/officeDocument/2006/relationships/hyperlink" Target="https://learn.microsoft.com/privacy/eudb/eu-data-boundary-learn" TargetMode="External"/><Relationship Id="rId15" Type="http://schemas.openxmlformats.org/officeDocument/2006/relationships/hyperlink" Target="https://learn.microsoft.com/microsoft-365/enterprise/microsoft-365-isolation-in-microsoft-365?view=o365-worldwide" TargetMode="External"/><Relationship Id="rId23" Type="http://schemas.openxmlformats.org/officeDocument/2006/relationships/hyperlink" Target="https://learn.microsoft.com/azure/cloud-adoption-framework/innovate/best-practices/trusted-ai" TargetMode="External"/><Relationship Id="rId10" Type="http://schemas.openxmlformats.org/officeDocument/2006/relationships/hyperlink" Target="https://learn.microsoft.com/compliance/regulatory/gdpr" TargetMode="External"/><Relationship Id="rId19" Type="http://schemas.openxmlformats.org/officeDocument/2006/relationships/hyperlink" Target="https://www.microsoft.com/licensing/terms/productoffering/Microsoft365/" TargetMode="External"/><Relationship Id="rId4" Type="http://schemas.openxmlformats.org/officeDocument/2006/relationships/hyperlink" Target="https://blogs.microsoft.com/eupolicy/2022/12/15/eu-data-boundary-cloud-rollout/?culture=en-us&amp;country=us" TargetMode="External"/><Relationship Id="rId9" Type="http://schemas.openxmlformats.org/officeDocument/2006/relationships/hyperlink" Target="https://learn.microsoft.com/compliance/regulatory/offering-home" TargetMode="External"/><Relationship Id="rId14" Type="http://schemas.openxmlformats.org/officeDocument/2006/relationships/hyperlink" Target="https://wwlpdocumentsearch.blob.core.windows.net/prodv2/MicrosoftProductandServicesDPA(WW)(English)(Jan2023)(CR).docx?sv=2020-08-04&amp;se=2123-06-13T19:19:30Z&amp;sr=b&amp;sp=r&amp;sig=l%2BpTA%2F6%2By%2BE18HdQPgpuecCESiG8hKFfGmuc8%2FiOpuY%3D" TargetMode="External"/><Relationship Id="rId22" Type="http://schemas.openxmlformats.org/officeDocument/2006/relationships/hyperlink" Target="https://www.microsoft.com/ai/our-approach?activetab=pivot1:primaryr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69912" y="2769057"/>
            <a:ext cx="8193024" cy="1231106"/>
          </a:xfrm>
        </p:spPr>
        <p:txBody>
          <a:bodyPr/>
          <a:lstStyle/>
          <a:p>
            <a:r>
              <a:rPr lang="en-US"/>
              <a:t>Get started with</a:t>
            </a:r>
            <a:br>
              <a:rPr lang="en-US"/>
            </a:br>
            <a:r>
              <a:rPr lang="en-US"/>
              <a:t>Microsoft 365 Copilot in Teams</a:t>
            </a:r>
            <a:endParaRPr lang="en-US" i="1">
              <a:solidFill>
                <a:schemeClr val="bg1">
                  <a:lumMod val="65000"/>
                </a:schemeClr>
              </a:solidFill>
            </a:endParaRPr>
          </a:p>
        </p:txBody>
      </p:sp>
      <p:sp>
        <p:nvSpPr>
          <p:cNvPr id="3" name="Text Placeholder 2">
            <a:extLst>
              <a:ext uri="{FF2B5EF4-FFF2-40B4-BE49-F238E27FC236}">
                <a16:creationId xmlns:a16="http://schemas.microsoft.com/office/drawing/2014/main" id="{FB675955-75EF-5B59-305B-5BE53E326926}"/>
              </a:ext>
            </a:extLst>
          </p:cNvPr>
          <p:cNvSpPr>
            <a:spLocks noGrp="1"/>
          </p:cNvSpPr>
          <p:nvPr>
            <p:ph type="body" sz="quarter" idx="12"/>
          </p:nvPr>
        </p:nvSpPr>
        <p:spPr>
          <a:xfrm>
            <a:off x="582042" y="4215827"/>
            <a:ext cx="8193024" cy="246888"/>
          </a:xfrm>
        </p:spPr>
        <p:txBody>
          <a:bodyPr/>
          <a:lstStyle/>
          <a:p>
            <a:r>
              <a:rPr lang="en-US" sz="1600"/>
              <a:t>Practical examples and how-</a:t>
            </a:r>
            <a:r>
              <a:rPr lang="en-US" sz="1600" err="1"/>
              <a:t>tos</a:t>
            </a:r>
            <a:endParaRPr lang="en-US" sz="1600"/>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7A5D-06E5-A863-2C7D-B630CFD5C2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FB09B9-F85C-2932-8FEA-8471FFD3B2DE}"/>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C7AEE731-B2DF-F4C8-A54F-3A332BDF2815}"/>
              </a:ext>
              <a:ext uri="{C183D7F6-B498-43B3-948B-1728B52AA6E4}">
                <adec:decorative xmlns:adec="http://schemas.microsoft.com/office/drawing/2017/decorative" val="1"/>
              </a:ext>
            </a:extLst>
          </p:cNvPr>
          <p:cNvSpPr/>
          <p:nvPr/>
        </p:nvSpPr>
        <p:spPr bwMode="auto">
          <a:xfrm>
            <a:off x="495299" y="1516859"/>
            <a:ext cx="11206965" cy="1092777"/>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a:solidFill>
                <a:schemeClr val="tx1"/>
              </a:solidFill>
              <a:latin typeface="Segoe UI"/>
              <a:cs typeface="Segoe UI" pitchFamily="34" charset="0"/>
            </a:endParaRPr>
          </a:p>
        </p:txBody>
      </p:sp>
      <p:sp>
        <p:nvSpPr>
          <p:cNvPr id="11" name="Rounded Rectangle 10">
            <a:extLst>
              <a:ext uri="{FF2B5EF4-FFF2-40B4-BE49-F238E27FC236}">
                <a16:creationId xmlns:a16="http://schemas.microsoft.com/office/drawing/2014/main" id="{6287E1AB-9003-E6F1-5C6D-D55AD803A32C}"/>
              </a:ext>
              <a:ext uri="{C183D7F6-B498-43B3-948B-1728B52AA6E4}">
                <adec:decorative xmlns:adec="http://schemas.microsoft.com/office/drawing/2017/decorative" val="1"/>
              </a:ext>
            </a:extLst>
          </p:cNvPr>
          <p:cNvSpPr/>
          <p:nvPr/>
        </p:nvSpPr>
        <p:spPr bwMode="auto">
          <a:xfrm>
            <a:off x="495298" y="2876764"/>
            <a:ext cx="11206965" cy="3512806"/>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7875B3A6-BF73-91A6-488A-C0FFD0D7BB9E}"/>
              </a:ext>
            </a:extLst>
          </p:cNvPr>
          <p:cNvSpPr>
            <a:spLocks noGrp="1"/>
          </p:cNvSpPr>
          <p:nvPr>
            <p:ph type="title"/>
          </p:nvPr>
        </p:nvSpPr>
        <p:spPr>
          <a:xfrm>
            <a:off x="495298" y="468430"/>
            <a:ext cx="11330257" cy="984885"/>
          </a:xfrm>
        </p:spPr>
        <p:txBody>
          <a:bodyPr/>
          <a:lstStyle/>
          <a:p>
            <a:r>
              <a:rPr lang="en-US" sz="3200" dirty="0"/>
              <a:t>Scenario #4: </a:t>
            </a:r>
            <a:r>
              <a:rPr lang="en-US" sz="3200" dirty="0">
                <a:latin typeface="+mn-lt"/>
              </a:rPr>
              <a:t>I want Copilot to recognize me when I am speaking in a Teams meeting room</a:t>
            </a:r>
          </a:p>
        </p:txBody>
      </p:sp>
      <p:sp>
        <p:nvSpPr>
          <p:cNvPr id="4" name="Text Placeholder 3">
            <a:extLst>
              <a:ext uri="{FF2B5EF4-FFF2-40B4-BE49-F238E27FC236}">
                <a16:creationId xmlns:a16="http://schemas.microsoft.com/office/drawing/2014/main" id="{6F5F6A27-C0ED-0D59-84B2-9CC95B21575E}"/>
              </a:ext>
            </a:extLst>
          </p:cNvPr>
          <p:cNvSpPr>
            <a:spLocks noGrp="1"/>
          </p:cNvSpPr>
          <p:nvPr>
            <p:ph type="body" sz="quarter" idx="15"/>
          </p:nvPr>
        </p:nvSpPr>
        <p:spPr>
          <a:xfrm>
            <a:off x="707037" y="1740081"/>
            <a:ext cx="10871938" cy="646331"/>
          </a:xfrm>
        </p:spPr>
        <p:txBody>
          <a:bodyPr/>
          <a:lstStyle/>
          <a:p>
            <a:pPr marL="0" indent="0">
              <a:buNone/>
            </a:pPr>
            <a:r>
              <a:rPr lang="en-US" sz="1400" kern="100" dirty="0">
                <a:effectLst/>
                <a:ea typeface="Aptos" panose="020B0004020202020204" pitchFamily="34" charset="0"/>
                <a:cs typeface="Arial" panose="020B0604020202020204" pitchFamily="34" charset="0"/>
              </a:rPr>
              <a:t>As a participant in a Teams meeting room, you will want to ensure that you are identifiable in Copilot’s responses and the transcript. You can set up a Voice Profile so that you are represented in the transcript when you are speaking in a meeting room. Additionally, you’ll want to verify that Copilot has been started for everyone.</a:t>
            </a:r>
            <a:endParaRPr lang="en-US" sz="1400" dirty="0"/>
          </a:p>
        </p:txBody>
      </p:sp>
      <p:sp>
        <p:nvSpPr>
          <p:cNvPr id="13" name="Rectangle 6">
            <a:extLst>
              <a:ext uri="{FF2B5EF4-FFF2-40B4-BE49-F238E27FC236}">
                <a16:creationId xmlns:a16="http://schemas.microsoft.com/office/drawing/2014/main" id="{492578E7-5BCE-01C0-94E2-3AAD6408DBCB}"/>
              </a:ext>
            </a:extLst>
          </p:cNvPr>
          <p:cNvSpPr>
            <a:spLocks noChangeArrowheads="1"/>
          </p:cNvSpPr>
          <p:nvPr/>
        </p:nvSpPr>
        <p:spPr bwMode="auto">
          <a:xfrm>
            <a:off x="707037" y="2928452"/>
            <a:ext cx="10717826" cy="180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nSpc>
                <a:spcPct val="115000"/>
              </a:lnSpc>
              <a:buFont typeface="Symbol" panose="05050102010706020507" pitchFamily="18" charset="2"/>
              <a:buChar char=""/>
            </a:pPr>
            <a:r>
              <a:rPr lang="en-US" sz="1400" b="1" kern="100" dirty="0">
                <a:effectLst/>
                <a:latin typeface="+mn-lt"/>
                <a:ea typeface="Aptos" panose="020B0004020202020204" pitchFamily="34" charset="0"/>
                <a:cs typeface="Arial" panose="020B0604020202020204" pitchFamily="34" charset="0"/>
              </a:rPr>
              <a:t>Before the meeting:</a:t>
            </a:r>
            <a:endParaRPr lang="en-US" sz="1400" kern="100" dirty="0">
              <a:effectLst/>
              <a:latin typeface="+mn-l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dirty="0">
                <a:effectLst/>
                <a:latin typeface="+mn-lt"/>
                <a:ea typeface="Aptos" panose="020B0004020202020204" pitchFamily="34" charset="0"/>
                <a:cs typeface="Arial" panose="020B0604020202020204" pitchFamily="34" charset="0"/>
              </a:rPr>
              <a:t>Set up a </a:t>
            </a:r>
            <a:r>
              <a:rPr lang="en-US" sz="1400" b="1" kern="100" dirty="0">
                <a:effectLst/>
                <a:latin typeface="+mn-lt"/>
                <a:ea typeface="Aptos" panose="020B0004020202020204" pitchFamily="34" charset="0"/>
                <a:cs typeface="Arial" panose="020B0604020202020204" pitchFamily="34" charset="0"/>
              </a:rPr>
              <a:t>Voice Profile</a:t>
            </a:r>
            <a:r>
              <a:rPr lang="en-US" sz="1400" kern="100" dirty="0">
                <a:effectLst/>
                <a:latin typeface="+mn-lt"/>
                <a:ea typeface="Aptos" panose="020B0004020202020204" pitchFamily="34" charset="0"/>
                <a:cs typeface="Arial" panose="020B0604020202020204" pitchFamily="34" charset="0"/>
              </a:rPr>
              <a:t> so you can be identified in the transcript or speech-to-text processing.</a:t>
            </a:r>
          </a:p>
          <a:p>
            <a:pPr marL="1143000" marR="0" lvl="2" indent="-228600">
              <a:lnSpc>
                <a:spcPct val="115000"/>
              </a:lnSpc>
              <a:buFont typeface="Wingdings" panose="05000000000000000000" pitchFamily="2" charset="2"/>
              <a:buChar char=""/>
            </a:pPr>
            <a:r>
              <a:rPr lang="en-US" sz="1400" kern="100" dirty="0">
                <a:effectLst/>
                <a:latin typeface="+mn-lt"/>
                <a:ea typeface="Aptos" panose="020B0004020202020204" pitchFamily="34" charset="0"/>
                <a:cs typeface="Arial" panose="020B0604020202020204" pitchFamily="34" charset="0"/>
              </a:rPr>
              <a:t>Learn more about voice profiles: </a:t>
            </a:r>
            <a:r>
              <a:rPr lang="en-US" sz="1400" u="sng" kern="100" dirty="0">
                <a:solidFill>
                  <a:srgbClr val="467886"/>
                </a:solidFill>
                <a:effectLst/>
                <a:latin typeface="+mn-lt"/>
                <a:ea typeface="Aptos" panose="020B0004020202020204" pitchFamily="34" charset="0"/>
                <a:cs typeface="Arial" panose="020B0604020202020204" pitchFamily="34" charset="0"/>
                <a:hlinkClick r:id="rId3"/>
              </a:rPr>
              <a:t>Use Microsoft Teams Intelligent Speakers to identify in-room participants in a meeting transcription - Microsoft Support</a:t>
            </a:r>
            <a:r>
              <a:rPr lang="en-US" sz="1400" u="sng" kern="100" dirty="0">
                <a:solidFill>
                  <a:srgbClr val="467886"/>
                </a:solidFill>
                <a:effectLst/>
                <a:latin typeface="+mn-lt"/>
                <a:ea typeface="Aptos" panose="020B0004020202020204" pitchFamily="34" charset="0"/>
                <a:cs typeface="Arial" panose="020B0604020202020204" pitchFamily="34" charset="0"/>
              </a:rPr>
              <a:t>.</a:t>
            </a:r>
            <a:endParaRPr lang="en-US" sz="1400" kern="100" dirty="0">
              <a:effectLst/>
              <a:latin typeface="+mn-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US" sz="1400" b="1" kern="100" dirty="0">
                <a:effectLst/>
                <a:latin typeface="+mn-lt"/>
                <a:ea typeface="Aptos" panose="020B0004020202020204" pitchFamily="34" charset="0"/>
                <a:cs typeface="Arial" panose="020B0604020202020204" pitchFamily="34" charset="0"/>
              </a:rPr>
              <a:t>During the meeting:</a:t>
            </a:r>
            <a:endParaRPr lang="en-US" sz="1400" kern="100" dirty="0">
              <a:effectLst/>
              <a:latin typeface="+mn-l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dirty="0">
                <a:effectLst/>
                <a:latin typeface="+mn-lt"/>
                <a:ea typeface="Aptos" panose="020B0004020202020204" pitchFamily="34" charset="0"/>
                <a:cs typeface="Arial" panose="020B0604020202020204" pitchFamily="34" charset="0"/>
              </a:rPr>
              <a:t>Verify that transcription or Copilot “Only during the meeting” has been started.</a:t>
            </a:r>
          </a:p>
          <a:p>
            <a:pPr marL="742950" marR="0" lvl="1" indent="-285750">
              <a:lnSpc>
                <a:spcPct val="115000"/>
              </a:lnSpc>
              <a:spcAft>
                <a:spcPts val="800"/>
              </a:spcAft>
              <a:buFont typeface="Courier New" panose="02070309020205020404" pitchFamily="49" charset="0"/>
              <a:buChar char="o"/>
            </a:pPr>
            <a:r>
              <a:rPr lang="en-US" sz="1400" kern="100" dirty="0">
                <a:effectLst/>
                <a:latin typeface="+mn-lt"/>
                <a:ea typeface="Aptos" panose="020B0004020202020204" pitchFamily="34" charset="0"/>
                <a:cs typeface="Arial" panose="020B0604020202020204" pitchFamily="34" charset="0"/>
              </a:rPr>
              <a:t>Use your laptop, phone, or tablet to ask Copilot questions.</a:t>
            </a:r>
          </a:p>
        </p:txBody>
      </p:sp>
    </p:spTree>
    <p:extLst>
      <p:ext uri="{BB962C8B-B14F-4D97-AF65-F5344CB8AC3E}">
        <p14:creationId xmlns:p14="http://schemas.microsoft.com/office/powerpoint/2010/main" val="29630501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2B7C3-B3EB-D68E-BF99-B593F11845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6F04DC-B08E-CE15-B680-3222C26B7D81}"/>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20F211E9-E952-D0A9-C3DF-E91B5D2A8D97}"/>
              </a:ext>
              <a:ext uri="{C183D7F6-B498-43B3-948B-1728B52AA6E4}">
                <adec:decorative xmlns:adec="http://schemas.microsoft.com/office/drawing/2017/decorative" val="1"/>
              </a:ext>
            </a:extLst>
          </p:cNvPr>
          <p:cNvSpPr/>
          <p:nvPr/>
        </p:nvSpPr>
        <p:spPr bwMode="auto">
          <a:xfrm>
            <a:off x="495299" y="1670969"/>
            <a:ext cx="11206965" cy="1092777"/>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a:solidFill>
                <a:schemeClr val="tx1"/>
              </a:solidFill>
              <a:latin typeface="Segoe UI"/>
              <a:cs typeface="Segoe UI" pitchFamily="34" charset="0"/>
            </a:endParaRPr>
          </a:p>
        </p:txBody>
      </p:sp>
      <p:sp>
        <p:nvSpPr>
          <p:cNvPr id="11" name="Rounded Rectangle 10">
            <a:extLst>
              <a:ext uri="{FF2B5EF4-FFF2-40B4-BE49-F238E27FC236}">
                <a16:creationId xmlns:a16="http://schemas.microsoft.com/office/drawing/2014/main" id="{023D392B-14A3-79CC-B080-E41342B485F0}"/>
              </a:ext>
              <a:ext uri="{C183D7F6-B498-43B3-948B-1728B52AA6E4}">
                <adec:decorative xmlns:adec="http://schemas.microsoft.com/office/drawing/2017/decorative" val="1"/>
              </a:ext>
            </a:extLst>
          </p:cNvPr>
          <p:cNvSpPr/>
          <p:nvPr/>
        </p:nvSpPr>
        <p:spPr bwMode="auto">
          <a:xfrm>
            <a:off x="495298" y="2876764"/>
            <a:ext cx="11206965" cy="3512806"/>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D7698856-6391-8748-AB90-FE2107BFE6ED}"/>
              </a:ext>
            </a:extLst>
          </p:cNvPr>
          <p:cNvSpPr>
            <a:spLocks noGrp="1"/>
          </p:cNvSpPr>
          <p:nvPr>
            <p:ph type="title"/>
          </p:nvPr>
        </p:nvSpPr>
        <p:spPr>
          <a:xfrm>
            <a:off x="495298" y="468430"/>
            <a:ext cx="11330257" cy="1083951"/>
          </a:xfrm>
        </p:spPr>
        <p:txBody>
          <a:bodyPr/>
          <a:lstStyle/>
          <a:p>
            <a:pPr marL="0" marR="0">
              <a:lnSpc>
                <a:spcPct val="115000"/>
              </a:lnSpc>
              <a:spcAft>
                <a:spcPts val="800"/>
              </a:spcAft>
            </a:pPr>
            <a:r>
              <a:rPr lang="en-US" sz="3200" b="1" kern="100" dirty="0">
                <a:effectLst/>
                <a:ea typeface="Aptos" panose="020B0004020202020204" pitchFamily="34" charset="0"/>
                <a:cs typeface="Arial" panose="020B0604020202020204" pitchFamily="34" charset="0"/>
              </a:rPr>
              <a:t>Scenario #5: </a:t>
            </a:r>
            <a:r>
              <a:rPr lang="en-US" sz="3200" kern="100" dirty="0">
                <a:effectLst/>
                <a:latin typeface="+mn-lt"/>
                <a:ea typeface="Aptos" panose="020B0004020202020204" pitchFamily="34" charset="0"/>
                <a:cs typeface="Arial" panose="020B0604020202020204" pitchFamily="34" charset="0"/>
              </a:rPr>
              <a:t>I want to use Copilot in a meeting</a:t>
            </a:r>
            <a:r>
              <a:rPr lang="en-US" sz="3200" b="1" kern="100" dirty="0">
                <a:effectLst/>
                <a:latin typeface="+mn-lt"/>
                <a:ea typeface="Aptos" panose="020B0004020202020204" pitchFamily="34" charset="0"/>
                <a:cs typeface="Arial" panose="020B0604020202020204" pitchFamily="34" charset="0"/>
              </a:rPr>
              <a:t> </a:t>
            </a:r>
            <a:r>
              <a:rPr lang="en-US" sz="3200" b="1" kern="100" dirty="0">
                <a:effectLst/>
                <a:ea typeface="Aptos" panose="020B0004020202020204" pitchFamily="34" charset="0"/>
                <a:cs typeface="Arial" panose="020B0604020202020204" pitchFamily="34" charset="0"/>
              </a:rPr>
              <a:t>with external or federated participants</a:t>
            </a:r>
            <a:endParaRPr lang="en-US" sz="3200" kern="100" dirty="0">
              <a:effectLst/>
              <a:ea typeface="Aptos" panose="020B0004020202020204" pitchFamily="34" charset="0"/>
              <a:cs typeface="Arial" panose="020B0604020202020204" pitchFamily="34" charset="0"/>
            </a:endParaRPr>
          </a:p>
        </p:txBody>
      </p:sp>
      <p:sp>
        <p:nvSpPr>
          <p:cNvPr id="13" name="Rectangle 6">
            <a:extLst>
              <a:ext uri="{FF2B5EF4-FFF2-40B4-BE49-F238E27FC236}">
                <a16:creationId xmlns:a16="http://schemas.microsoft.com/office/drawing/2014/main" id="{32F3F90E-AF16-6245-B33D-E7EDC7C8242B}"/>
              </a:ext>
            </a:extLst>
          </p:cNvPr>
          <p:cNvSpPr>
            <a:spLocks noChangeArrowheads="1"/>
          </p:cNvSpPr>
          <p:nvPr/>
        </p:nvSpPr>
        <p:spPr bwMode="auto">
          <a:xfrm>
            <a:off x="707037" y="3052331"/>
            <a:ext cx="10717826" cy="155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nSpc>
                <a:spcPct val="115000"/>
              </a:lnSpc>
              <a:buFont typeface="Symbol" panose="05050102010706020507" pitchFamily="18" charset="2"/>
              <a:buChar char=""/>
            </a:pPr>
            <a:r>
              <a:rPr lang="en-US" sz="1400" b="1" kern="100">
                <a:effectLst/>
                <a:latin typeface="+mn-lt"/>
                <a:ea typeface="Aptos" panose="020B0004020202020204" pitchFamily="34" charset="0"/>
                <a:cs typeface="Arial" panose="020B0604020202020204" pitchFamily="34" charset="0"/>
              </a:rPr>
              <a:t>Before the meeting:</a:t>
            </a:r>
            <a:endParaRPr lang="en-US" sz="1400" kern="100">
              <a:effectLst/>
              <a:latin typeface="+mn-l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a:effectLst/>
                <a:latin typeface="+mn-lt"/>
                <a:ea typeface="Aptos" panose="020B0004020202020204" pitchFamily="34" charset="0"/>
                <a:cs typeface="Arial" panose="020B0604020202020204" pitchFamily="34" charset="0"/>
              </a:rPr>
              <a:t>Inform external participants that Copilot will be in the meeting but won’t work for them. Encourage participants to share questions they have for Copilot with a licensed user after the meeting.</a:t>
            </a:r>
          </a:p>
          <a:p>
            <a:pPr marL="342900" marR="0" lvl="0" indent="-342900">
              <a:lnSpc>
                <a:spcPct val="115000"/>
              </a:lnSpc>
              <a:buFont typeface="Symbol" panose="05050102010706020507" pitchFamily="18" charset="2"/>
              <a:buChar char=""/>
            </a:pPr>
            <a:r>
              <a:rPr lang="en-US" sz="1400" b="1" kern="100">
                <a:effectLst/>
                <a:latin typeface="+mn-lt"/>
                <a:ea typeface="Aptos" panose="020B0004020202020204" pitchFamily="34" charset="0"/>
                <a:cs typeface="Arial" panose="020B0604020202020204" pitchFamily="34" charset="0"/>
              </a:rPr>
              <a:t>  During and after the meeting:</a:t>
            </a:r>
            <a:endParaRPr lang="en-US" sz="1400" kern="100">
              <a:effectLst/>
              <a:latin typeface="+mn-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US" sz="1400" kern="100">
                <a:effectLst/>
                <a:latin typeface="+mn-lt"/>
                <a:ea typeface="Aptos" panose="020B0004020202020204" pitchFamily="34" charset="0"/>
                <a:cs typeface="Arial" panose="020B0604020202020204" pitchFamily="34" charset="0"/>
              </a:rPr>
              <a:t>External participants can ask licensed users questions for Copilot. Licensed users may then share any relevant Copilot responses in chat. </a:t>
            </a:r>
          </a:p>
        </p:txBody>
      </p:sp>
      <p:sp>
        <p:nvSpPr>
          <p:cNvPr id="6" name="Rectangle 2">
            <a:extLst>
              <a:ext uri="{FF2B5EF4-FFF2-40B4-BE49-F238E27FC236}">
                <a16:creationId xmlns:a16="http://schemas.microsoft.com/office/drawing/2014/main" id="{41279495-17C4-4B3D-9761-E2143A9EA04F}"/>
              </a:ext>
            </a:extLst>
          </p:cNvPr>
          <p:cNvSpPr>
            <a:spLocks noChangeArrowheads="1"/>
          </p:cNvSpPr>
          <p:nvPr/>
        </p:nvSpPr>
        <p:spPr bwMode="auto">
          <a:xfrm>
            <a:off x="627319" y="1901457"/>
            <a:ext cx="10919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ptos" panose="020B0004020202020204" pitchFamily="34" charset="0"/>
                <a:cs typeface="Arial" panose="020B0604020202020204" pitchFamily="34" charset="0"/>
              </a:rPr>
              <a:t>For security purposes, external or federated participants are not permitted to access Copilot or the transcript. However, they may still have questions for Copilot. To minimize distractions, set expectations with these participants ahead of time.</a:t>
            </a:r>
            <a:endParaRPr kumimoji="0" lang="en-US" altLang="en-U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02612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0E8E-F946-57CE-C7F6-CB8C50673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BB30B-9811-6E73-EF00-9BACD90210DF}"/>
              </a:ext>
            </a:extLst>
          </p:cNvPr>
          <p:cNvSpPr>
            <a:spLocks noGrp="1"/>
          </p:cNvSpPr>
          <p:nvPr>
            <p:ph type="title"/>
          </p:nvPr>
        </p:nvSpPr>
        <p:spPr>
          <a:xfrm>
            <a:off x="569911" y="2769057"/>
            <a:ext cx="4989641" cy="1231106"/>
          </a:xfrm>
        </p:spPr>
        <p:txBody>
          <a:bodyPr/>
          <a:lstStyle/>
          <a:p>
            <a:r>
              <a:rPr lang="en-US" dirty="0"/>
              <a:t>Ensuring high quality responses</a:t>
            </a:r>
          </a:p>
        </p:txBody>
      </p:sp>
    </p:spTree>
    <p:extLst>
      <p:ext uri="{BB962C8B-B14F-4D97-AF65-F5344CB8AC3E}">
        <p14:creationId xmlns:p14="http://schemas.microsoft.com/office/powerpoint/2010/main" val="18916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F9AB-D685-A86E-4E84-30E29EC12025}"/>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490982F1-D307-F73B-7835-A52DA3CC7E33}"/>
              </a:ext>
              <a:ext uri="{C183D7F6-B498-43B3-948B-1728B52AA6E4}">
                <adec:decorative xmlns:adec="http://schemas.microsoft.com/office/drawing/2017/decorative" val="1"/>
              </a:ext>
            </a:extLst>
          </p:cNvPr>
          <p:cNvSpPr/>
          <p:nvPr/>
        </p:nvSpPr>
        <p:spPr>
          <a:xfrm>
            <a:off x="588261" y="1373945"/>
            <a:ext cx="11020425" cy="3483226"/>
          </a:xfrm>
          <a:prstGeom prst="roundRect">
            <a:avLst>
              <a:gd name="adj" fmla="val 236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ts val="1000"/>
              </a:spcBef>
              <a:spcAft>
                <a:spcPct val="0"/>
              </a:spcAft>
            </a:pPr>
            <a:endParaRPr lang="en-US" sz="2400" dirty="0">
              <a:gradFill>
                <a:gsLst>
                  <a:gs pos="0">
                    <a:srgbClr val="FFFFFF"/>
                  </a:gs>
                  <a:gs pos="100000">
                    <a:srgbClr val="FFFFFF"/>
                  </a:gs>
                </a:gsLst>
                <a:lin ang="5400000" scaled="0"/>
              </a:gradFill>
              <a:cs typeface="Segoe UI" pitchFamily="34" charset="0"/>
            </a:endParaRPr>
          </a:p>
        </p:txBody>
      </p:sp>
      <p:sp>
        <p:nvSpPr>
          <p:cNvPr id="4" name="Title 3">
            <a:extLst>
              <a:ext uri="{FF2B5EF4-FFF2-40B4-BE49-F238E27FC236}">
                <a16:creationId xmlns:a16="http://schemas.microsoft.com/office/drawing/2014/main" id="{F97501EE-A37C-0F2C-3AB6-8CA0748A5E74}"/>
              </a:ext>
            </a:extLst>
          </p:cNvPr>
          <p:cNvSpPr>
            <a:spLocks noGrp="1"/>
          </p:cNvSpPr>
          <p:nvPr>
            <p:ph type="title"/>
          </p:nvPr>
        </p:nvSpPr>
        <p:spPr>
          <a:xfrm>
            <a:off x="588261" y="585216"/>
            <a:ext cx="11011601" cy="553998"/>
          </a:xfrm>
        </p:spPr>
        <p:txBody>
          <a:bodyPr>
            <a:normAutofit/>
          </a:bodyPr>
          <a:lstStyle/>
          <a:p>
            <a:pPr marL="0" marR="0">
              <a:lnSpc>
                <a:spcPct val="115000"/>
              </a:lnSpc>
              <a:spcBef>
                <a:spcPts val="1800"/>
              </a:spcBef>
              <a:spcAft>
                <a:spcPts val="400"/>
              </a:spcAft>
            </a:pPr>
            <a:r>
              <a:rPr lang="en-US" sz="3200" kern="100">
                <a:effectLst/>
                <a:ea typeface="Yu Gothic Light" panose="020B0300000000000000" pitchFamily="34" charset="-128"/>
                <a:cs typeface="Times New Roman" panose="02020603050405020304" pitchFamily="18" charset="0"/>
              </a:rPr>
              <a:t>Transcription </a:t>
            </a:r>
            <a:endParaRPr lang="en-US" sz="3200" kern="100">
              <a:effectLst/>
              <a:ea typeface="Aptos" panose="020B00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2563DD4-5275-1C22-E9A3-868CB645D5AE}"/>
              </a:ext>
            </a:extLst>
          </p:cNvPr>
          <p:cNvSpPr>
            <a:spLocks noChangeArrowheads="1"/>
          </p:cNvSpPr>
          <p:nvPr/>
        </p:nvSpPr>
        <p:spPr bwMode="auto">
          <a:xfrm>
            <a:off x="723012" y="1473438"/>
            <a:ext cx="10563966" cy="325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1000"/>
              </a:spcBef>
              <a:spcAft>
                <a:spcPct val="0"/>
              </a:spcAft>
              <a:buClrTx/>
              <a:buSzTx/>
              <a:buFontTx/>
              <a:buNone/>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The transcript (or temporary speech-to-text data) will not perfectly reflect the conversation when audio is not clear or when unique company or industry specific terms are used. Any errors in the transcript will impact the accuracy of Copilot’s responses. Tips and tricks for high quality transcription include:</a:t>
            </a:r>
          </a:p>
          <a:p>
            <a:pPr marL="0" marR="0" lvl="0" indent="0" algn="l" defTabSz="914400" rtl="0" eaLnBrk="0" fontAlgn="base" latinLnBrk="0" hangingPunct="0">
              <a:lnSpc>
                <a:spcPct val="90000"/>
              </a:lnSpc>
              <a:spcBef>
                <a:spcPts val="1000"/>
              </a:spcBef>
              <a:spcAft>
                <a:spcPct val="0"/>
              </a:spcAft>
              <a:buClrTx/>
              <a:buSzTx/>
              <a:buFontTx/>
              <a:buNone/>
              <a:tabLst/>
            </a:pPr>
            <a:endParaRPr kumimoji="0" lang="en-US" altLang="en-US" sz="1400" b="0" i="0" strike="noStrike" cap="none" normalizeH="0" baseline="0" dirty="0">
              <a:ln>
                <a:noFill/>
              </a:ln>
              <a:effectLst/>
              <a:latin typeface="+mn-lt"/>
            </a:endParaRPr>
          </a:p>
          <a:p>
            <a:pPr marL="285750" marR="0" lvl="0" indent="-2857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Ensuring that the spoken language for the meeting is set properly.</a:t>
            </a:r>
            <a:endParaRPr lang="en-US" altLang="en-US" sz="1400" dirty="0">
              <a:latin typeface="+mn-lt"/>
            </a:endParaRPr>
          </a:p>
          <a:p>
            <a:pPr marL="742950" lvl="1" indent="-285750">
              <a:lnSpc>
                <a:spcPct val="90000"/>
              </a:lnSpc>
              <a:spcBef>
                <a:spcPts val="1000"/>
              </a:spcBef>
              <a:buFont typeface="Arial" panose="020B0604020202020204" pitchFamily="34" charset="0"/>
              <a:buChar char="•"/>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Copilot will respond to you in the same language you prompt it in. The citations will be in the selected spoken language.</a:t>
            </a:r>
            <a:endParaRPr kumimoji="0" lang="en-US" altLang="en-US" sz="1400" b="0" i="0" strike="noStrike" cap="none" normalizeH="0" baseline="0" dirty="0">
              <a:ln>
                <a:noFill/>
              </a:ln>
              <a:effectLst/>
              <a:latin typeface="+mn-lt"/>
            </a:endParaRPr>
          </a:p>
          <a:p>
            <a:pPr marL="285750" marR="0" lvl="0" indent="-2857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Multilingual scenarios are not currently supported. Make sure everyone is speaking in the selected spoken language.</a:t>
            </a:r>
            <a:endParaRPr kumimoji="0" lang="en-US" altLang="en-US" sz="1400" b="0" i="0" strike="noStrike" cap="none" normalizeH="0" baseline="0" dirty="0">
              <a:ln>
                <a:noFill/>
              </a:ln>
              <a:effectLst/>
              <a:latin typeface="+mn-lt"/>
            </a:endParaRPr>
          </a:p>
          <a:p>
            <a:pPr marL="285750" marR="0" lvl="0" indent="-2857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Setting up a Voice Profile to help identify you as a speaker and mitigate errors</a:t>
            </a:r>
            <a:endParaRPr lang="en-US" altLang="en-US" sz="1400" dirty="0">
              <a:latin typeface="+mn-lt"/>
            </a:endParaRPr>
          </a:p>
          <a:p>
            <a:pPr marL="742950" lvl="1" indent="-285750">
              <a:lnSpc>
                <a:spcPct val="90000"/>
              </a:lnSpc>
              <a:spcBef>
                <a:spcPts val="1000"/>
              </a:spcBef>
              <a:buFont typeface="Arial" panose="020B0604020202020204" pitchFamily="34" charset="0"/>
              <a:buChar char="•"/>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hlinkClick r:id="rId3"/>
              </a:rPr>
              <a:t>Use Microsoft Teams Intelligent Speakers to identify in-room participants in a meeting transcription - Microsoft Support</a:t>
            </a:r>
            <a:endParaRPr kumimoji="0" lang="en-US" altLang="en-US" sz="1400" b="0" i="0" strike="noStrike" cap="none" normalizeH="0" baseline="0" dirty="0">
              <a:ln>
                <a:noFill/>
              </a:ln>
              <a:effectLst/>
              <a:latin typeface="+mn-lt"/>
            </a:endParaRPr>
          </a:p>
          <a:p>
            <a:pPr marL="285750" marR="0" lvl="0" indent="-2857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Using Voice Isolation for best audio clarity.</a:t>
            </a:r>
          </a:p>
          <a:p>
            <a:pPr marL="742950" lvl="1" indent="-285750">
              <a:lnSpc>
                <a:spcPct val="90000"/>
              </a:lnSpc>
              <a:spcBef>
                <a:spcPts val="1000"/>
              </a:spcBef>
              <a:buFont typeface="Arial" panose="020B0604020202020204" pitchFamily="34" charset="0"/>
              <a:buChar char="•"/>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hlinkClick r:id="rId4"/>
              </a:rPr>
              <a:t>Voice isolation in Microsoft Teams calls and meetings - Microsoft Support</a:t>
            </a: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 </a:t>
            </a:r>
            <a:endParaRPr kumimoji="0" lang="en-US" altLang="en-US" sz="1400" b="0" i="0" strike="noStrike" cap="none" normalizeH="0" baseline="0" dirty="0">
              <a:ln>
                <a:noFill/>
              </a:ln>
              <a:effectLst/>
              <a:latin typeface="+mn-lt"/>
            </a:endParaRPr>
          </a:p>
        </p:txBody>
      </p:sp>
    </p:spTree>
    <p:extLst>
      <p:ext uri="{BB962C8B-B14F-4D97-AF65-F5344CB8AC3E}">
        <p14:creationId xmlns:p14="http://schemas.microsoft.com/office/powerpoint/2010/main" val="228583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1E908-21FE-EA81-07CC-9272616565ED}"/>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787FEA13-5746-5F86-519C-499193BC8F14}"/>
              </a:ext>
              <a:ext uri="{C183D7F6-B498-43B3-948B-1728B52AA6E4}">
                <adec:decorative xmlns:adec="http://schemas.microsoft.com/office/drawing/2017/decorative" val="1"/>
              </a:ext>
            </a:extLst>
          </p:cNvPr>
          <p:cNvSpPr/>
          <p:nvPr/>
        </p:nvSpPr>
        <p:spPr>
          <a:xfrm>
            <a:off x="588261" y="1275334"/>
            <a:ext cx="11020425" cy="2153666"/>
          </a:xfrm>
          <a:prstGeom prst="roundRect">
            <a:avLst>
              <a:gd name="adj" fmla="val 236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 name="Title 3">
            <a:extLst>
              <a:ext uri="{FF2B5EF4-FFF2-40B4-BE49-F238E27FC236}">
                <a16:creationId xmlns:a16="http://schemas.microsoft.com/office/drawing/2014/main" id="{FF0A00A1-A098-2EFF-7855-BDBCEFC0779E}"/>
              </a:ext>
            </a:extLst>
          </p:cNvPr>
          <p:cNvSpPr>
            <a:spLocks noGrp="1"/>
          </p:cNvSpPr>
          <p:nvPr>
            <p:ph type="title"/>
          </p:nvPr>
        </p:nvSpPr>
        <p:spPr>
          <a:xfrm>
            <a:off x="588261" y="585216"/>
            <a:ext cx="11011601" cy="553998"/>
          </a:xfrm>
        </p:spPr>
        <p:txBody>
          <a:bodyPr>
            <a:normAutofit/>
          </a:bodyPr>
          <a:lstStyle/>
          <a:p>
            <a:pPr marL="0" marR="0">
              <a:lnSpc>
                <a:spcPct val="115000"/>
              </a:lnSpc>
              <a:spcBef>
                <a:spcPts val="1800"/>
              </a:spcBef>
              <a:spcAft>
                <a:spcPts val="400"/>
              </a:spcAft>
            </a:pPr>
            <a:r>
              <a:rPr lang="en-US" sz="3200" kern="100">
                <a:effectLst/>
                <a:ea typeface="Yu Gothic Light" panose="020B0300000000000000" pitchFamily="34" charset="-128"/>
                <a:cs typeface="Times New Roman" panose="02020603050405020304" pitchFamily="18" charset="0"/>
              </a:rPr>
              <a:t>Prompting Copilot </a:t>
            </a:r>
            <a:endParaRPr lang="en-US" sz="3200" kern="100">
              <a:effectLst/>
              <a:ea typeface="Aptos" panose="020B00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CF684BC-1102-3FFD-505A-41F7DFF29102}"/>
              </a:ext>
            </a:extLst>
          </p:cNvPr>
          <p:cNvSpPr>
            <a:spLocks noChangeArrowheads="1"/>
          </p:cNvSpPr>
          <p:nvPr/>
        </p:nvSpPr>
        <p:spPr bwMode="auto">
          <a:xfrm>
            <a:off x="764109" y="1444226"/>
            <a:ext cx="106682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To unlock the full power of Copilot, here is our advice for prompting 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Copilot only uses information from the meeting.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Copilot does not have access to the participants list. It won’t be able to help with questions like “How many people were in the meeting?”</a:t>
            </a:r>
          </a:p>
          <a:p>
            <a:pPr marL="742950" lvl="1" indent="-285750">
              <a:buFont typeface="Arial" panose="020B0604020202020204" pitchFamily="34" charset="0"/>
              <a:buChar char="•"/>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If you are the meeting organizer, use the attendance report to get attendance details.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Copilot’s responses are concise by nature. Copilot will perform best when asked specific questions.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Copilot can format responses for you. Try asking for information as a table or in a bulleted list.</a:t>
            </a:r>
          </a:p>
        </p:txBody>
      </p:sp>
      <p:sp>
        <p:nvSpPr>
          <p:cNvPr id="3" name="Rounded Rectangle 5">
            <a:extLst>
              <a:ext uri="{FF2B5EF4-FFF2-40B4-BE49-F238E27FC236}">
                <a16:creationId xmlns:a16="http://schemas.microsoft.com/office/drawing/2014/main" id="{2203767E-1948-9004-96E9-F5022B1D576F}"/>
              </a:ext>
              <a:ext uri="{C183D7F6-B498-43B3-948B-1728B52AA6E4}">
                <adec:decorative xmlns:adec="http://schemas.microsoft.com/office/drawing/2017/decorative" val="1"/>
              </a:ext>
            </a:extLst>
          </p:cNvPr>
          <p:cNvSpPr/>
          <p:nvPr/>
        </p:nvSpPr>
        <p:spPr>
          <a:xfrm>
            <a:off x="588261" y="4707727"/>
            <a:ext cx="11020425" cy="1400064"/>
          </a:xfrm>
          <a:prstGeom prst="roundRect">
            <a:avLst>
              <a:gd name="adj" fmla="val 236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5" name="Title 3">
            <a:extLst>
              <a:ext uri="{FF2B5EF4-FFF2-40B4-BE49-F238E27FC236}">
                <a16:creationId xmlns:a16="http://schemas.microsoft.com/office/drawing/2014/main" id="{A7F06FB3-0335-2140-B3AC-B51A8B152373}"/>
              </a:ext>
            </a:extLst>
          </p:cNvPr>
          <p:cNvSpPr txBox="1">
            <a:spLocks/>
          </p:cNvSpPr>
          <p:nvPr/>
        </p:nvSpPr>
        <p:spPr>
          <a:xfrm>
            <a:off x="597085" y="4096668"/>
            <a:ext cx="11011601" cy="553998"/>
          </a:xfrm>
          <a:prstGeom prst="rect">
            <a:avLst/>
          </a:prstGeom>
        </p:spPr>
        <p:txBody>
          <a:bodyPr vert="horz" wrap="square" lIns="0" tIns="0" rIns="0" bIns="0" rtlCol="0" anchor="t">
            <a:norm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nSpc>
                <a:spcPct val="115000"/>
              </a:lnSpc>
              <a:spcBef>
                <a:spcPts val="1800"/>
              </a:spcBef>
              <a:spcAft>
                <a:spcPts val="400"/>
              </a:spcAft>
            </a:pPr>
            <a:r>
              <a:rPr lang="en-US" sz="3200" kern="100" dirty="0">
                <a:ea typeface="Yu Gothic Light" panose="020B0300000000000000" pitchFamily="34" charset="-128"/>
                <a:cs typeface="Times New Roman" panose="02020603050405020304" pitchFamily="18" charset="0"/>
              </a:rPr>
              <a:t>Response validation </a:t>
            </a:r>
            <a:endParaRPr lang="en-US" sz="3200" kern="100" dirty="0">
              <a:ea typeface="Aptos" panose="020B00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ED9A64D-6074-5828-9A25-05AB390A1C03}"/>
              </a:ext>
            </a:extLst>
          </p:cNvPr>
          <p:cNvSpPr>
            <a:spLocks noChangeArrowheads="1"/>
          </p:cNvSpPr>
          <p:nvPr/>
        </p:nvSpPr>
        <p:spPr bwMode="auto">
          <a:xfrm>
            <a:off x="764108" y="4821849"/>
            <a:ext cx="106682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AI-generated content may be incorrect. Here are some ways that you can validate and improve Copilot’s responses: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Read Copilot’s responses carefully. When in doubt, compare them against the transcript/recording using the provided citations or direct comparison, when available.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Use the provided citations to understand what source Copilot is using. This can help identify transcription errors.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strike="noStrike" cap="none" normalizeH="0" baseline="0" dirty="0">
                <a:ln>
                  <a:noFill/>
                </a:ln>
                <a:effectLst/>
                <a:latin typeface="+mn-lt"/>
                <a:ea typeface="Aptos" panose="020B0004020202020204" pitchFamily="34" charset="0"/>
                <a:cs typeface="Arial" panose="020B0604020202020204" pitchFamily="34" charset="0"/>
              </a:rPr>
              <a:t>Rate Copilot’s responses by giving a thumbs-up or thumbs-down to help Microsoft improve.</a:t>
            </a:r>
          </a:p>
        </p:txBody>
      </p:sp>
    </p:spTree>
    <p:extLst>
      <p:ext uri="{BB962C8B-B14F-4D97-AF65-F5344CB8AC3E}">
        <p14:creationId xmlns:p14="http://schemas.microsoft.com/office/powerpoint/2010/main" val="23109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1207-1FED-C5B7-0DCB-42A712E5948C}"/>
            </a:ext>
          </a:extLst>
        </p:cNvPr>
        <p:cNvGrpSpPr/>
        <p:nvPr/>
      </p:nvGrpSpPr>
      <p:grpSpPr>
        <a:xfrm>
          <a:off x="0" y="0"/>
          <a:ext cx="0" cy="0"/>
          <a:chOff x="0" y="0"/>
          <a:chExt cx="0" cy="0"/>
        </a:xfrm>
      </p:grpSpPr>
      <p:sp>
        <p:nvSpPr>
          <p:cNvPr id="6" name="Rounded Rectangle 1">
            <a:extLst>
              <a:ext uri="{FF2B5EF4-FFF2-40B4-BE49-F238E27FC236}">
                <a16:creationId xmlns:a16="http://schemas.microsoft.com/office/drawing/2014/main" id="{4F29EE30-F8E3-6E6A-D57E-AFA729BE40F9}"/>
              </a:ext>
              <a:ext uri="{C183D7F6-B498-43B3-948B-1728B52AA6E4}">
                <adec:decorative xmlns:adec="http://schemas.microsoft.com/office/drawing/2017/decorative" val="1"/>
              </a:ext>
            </a:extLst>
          </p:cNvPr>
          <p:cNvSpPr/>
          <p:nvPr/>
        </p:nvSpPr>
        <p:spPr bwMode="auto">
          <a:xfrm>
            <a:off x="604814" y="601059"/>
            <a:ext cx="10982373" cy="563377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2000"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400" b="1">
              <a:solidFill>
                <a:schemeClr val="tx1"/>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7B9C8ACC-2900-97DA-3FB9-CA70411F4516}"/>
              </a:ext>
            </a:extLst>
          </p:cNvPr>
          <p:cNvSpPr>
            <a:spLocks noGrp="1"/>
          </p:cNvSpPr>
          <p:nvPr>
            <p:ph type="title"/>
          </p:nvPr>
        </p:nvSpPr>
        <p:spPr>
          <a:xfrm>
            <a:off x="1033080" y="1008610"/>
            <a:ext cx="5062920" cy="553998"/>
          </a:xfrm>
        </p:spPr>
        <p:txBody>
          <a:bodyPr wrap="square">
            <a:spAutoFit/>
          </a:bodyPr>
          <a:lstStyle/>
          <a:p>
            <a:r>
              <a:rPr lang="en-US" dirty="0">
                <a:solidFill>
                  <a:schemeClr val="tx1"/>
                </a:solidFill>
              </a:rPr>
              <a:t>Support articles</a:t>
            </a:r>
            <a:endParaRPr lang="en-US" b="1" dirty="0">
              <a:solidFill>
                <a:schemeClr val="tx1"/>
              </a:solidFill>
            </a:endParaRPr>
          </a:p>
        </p:txBody>
      </p:sp>
      <p:sp>
        <p:nvSpPr>
          <p:cNvPr id="2" name="Text Placeholder 4">
            <a:extLst>
              <a:ext uri="{FF2B5EF4-FFF2-40B4-BE49-F238E27FC236}">
                <a16:creationId xmlns:a16="http://schemas.microsoft.com/office/drawing/2014/main" id="{EEE6C3F9-3EBC-B644-5E60-98C3294D2690}"/>
              </a:ext>
            </a:extLst>
          </p:cNvPr>
          <p:cNvSpPr txBox="1">
            <a:spLocks/>
          </p:cNvSpPr>
          <p:nvPr/>
        </p:nvSpPr>
        <p:spPr>
          <a:xfrm>
            <a:off x="1033080" y="1970159"/>
            <a:ext cx="7165980" cy="2279085"/>
          </a:xfrm>
          <a:prstGeom prst="rect">
            <a:avLst/>
          </a:prstGeom>
        </p:spPr>
        <p:txBody>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5000"/>
              </a:lnSpc>
              <a:spcAft>
                <a:spcPts val="800"/>
              </a:spcAft>
              <a:buFont typeface="Symbol" panose="05050102010706020507" pitchFamily="18" charset="2"/>
              <a:buChar char=""/>
            </a:pPr>
            <a:r>
              <a:rPr lang="en-US" sz="1400" kern="100" dirty="0">
                <a:ea typeface="Aptos" panose="020B0004020202020204" pitchFamily="34" charset="0"/>
                <a:cs typeface="Arial" panose="020B0604020202020204" pitchFamily="34" charset="0"/>
              </a:rPr>
              <a:t>Copilot for Teams meetings</a:t>
            </a:r>
            <a:r>
              <a:rPr lang="en-US" sz="1400" kern="100" dirty="0">
                <a:solidFill>
                  <a:srgbClr val="467886"/>
                </a:solidFill>
                <a:ea typeface="Aptos" panose="020B0004020202020204" pitchFamily="34" charset="0"/>
                <a:cs typeface="Arial" panose="020B0604020202020204" pitchFamily="34" charset="0"/>
              </a:rPr>
              <a:t> </a:t>
            </a:r>
            <a:r>
              <a:rPr lang="en-US" sz="1400" kern="100" dirty="0">
                <a:ea typeface="Aptos" panose="020B0004020202020204" pitchFamily="34" charset="0"/>
                <a:cs typeface="Arial" panose="020B0604020202020204" pitchFamily="34" charset="0"/>
              </a:rPr>
              <a:t>support: </a:t>
            </a:r>
            <a:r>
              <a:rPr lang="en-US" sz="1400" kern="100" dirty="0">
                <a:ea typeface="Yu Gothic Light" panose="020B0300000000000000" pitchFamily="34" charset="-128"/>
                <a:cs typeface="Times New Roman" panose="02020603050405020304" pitchFamily="18" charset="0"/>
              </a:rPr>
              <a:t> </a:t>
            </a:r>
            <a:endParaRPr lang="en-US" sz="1400" kern="100" dirty="0">
              <a:ea typeface="Aptos" panose="020B00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US" u="sng" kern="100" dirty="0">
                <a:solidFill>
                  <a:srgbClr val="467886"/>
                </a:solidFill>
                <a:ea typeface="Aptos" panose="020B0004020202020204" pitchFamily="34" charset="0"/>
                <a:cs typeface="Arial" panose="020B0604020202020204" pitchFamily="34" charset="0"/>
                <a:hlinkClick r:id="rId2"/>
              </a:rPr>
              <a:t>Get started with Copilot in Microsoft Teams meetings - Microsoft Support</a:t>
            </a:r>
            <a:endParaRPr lang="en-US" kern="100" dirty="0">
              <a:ea typeface="Aptos" panose="020B0004020202020204" pitchFamily="34" charset="0"/>
              <a:cs typeface="Arial" panose="020B0604020202020204" pitchFamily="34" charset="0"/>
            </a:endParaRPr>
          </a:p>
          <a:p>
            <a:pPr marL="742950" lvl="1" indent="-285750">
              <a:lnSpc>
                <a:spcPct val="115000"/>
              </a:lnSpc>
              <a:spcAft>
                <a:spcPts val="800"/>
              </a:spcAft>
              <a:buFont typeface="Courier New" panose="02070309020205020404" pitchFamily="49" charset="0"/>
              <a:buChar char="o"/>
            </a:pPr>
            <a:r>
              <a:rPr lang="en-US" u="sng" kern="100" dirty="0">
                <a:solidFill>
                  <a:srgbClr val="467886"/>
                </a:solidFill>
                <a:ea typeface="Aptos" panose="020B0004020202020204" pitchFamily="34" charset="0"/>
                <a:cs typeface="Arial" panose="020B0604020202020204" pitchFamily="34" charset="0"/>
                <a:hlinkClick r:id="rId3"/>
              </a:rPr>
              <a:t>Use Copilot without recording a Teams meeting - Microsoft Support</a:t>
            </a:r>
            <a:endParaRPr lang="en-US" kern="100" dirty="0">
              <a:ea typeface="Aptos" panose="020B0004020202020204" pitchFamily="34" charset="0"/>
              <a:cs typeface="Arial" panose="020B0604020202020204" pitchFamily="34" charset="0"/>
            </a:endParaRPr>
          </a:p>
          <a:p>
            <a:pPr marL="0">
              <a:spcAft>
                <a:spcPts val="800"/>
              </a:spcAft>
            </a:pPr>
            <a:r>
              <a:rPr lang="en-US" sz="1400" u="sng" dirty="0">
                <a:solidFill>
                  <a:srgbClr val="467886"/>
                </a:solidFill>
                <a:ea typeface="Aptos" panose="020B0004020202020204" pitchFamily="34" charset="0"/>
                <a:cs typeface="Arial" panose="020B0604020202020204" pitchFamily="34" charset="0"/>
                <a:hlinkClick r:id="rId4"/>
              </a:rPr>
              <a:t>Frequently asked questions about Copilot in Microsoft Teams - Microsoft Support</a:t>
            </a:r>
            <a:r>
              <a:rPr lang="en-US" sz="1400" dirty="0"/>
              <a:t> </a:t>
            </a:r>
            <a:endParaRPr lang="en-US" sz="1400" kern="100" dirty="0">
              <a:ea typeface="Aptos" panose="020B00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4987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0"/>
                                  </p:stCondLst>
                                  <p:childTnLst>
                                    <p:animMotion origin="layout" path="M 3.54167E-6 -7.40741E-7 L 3.54167E-6 0.03542 " pathEditMode="relative" rAng="0" ptsTypes="AA">
                                      <p:cBhvr>
                                        <p:cTn id="14"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p:txBody>
          <a:bodyPr/>
          <a:lstStyle/>
          <a:p>
            <a:r>
              <a:rPr lang="en-US"/>
              <a:t>Chat Copilot</a:t>
            </a:r>
          </a:p>
        </p:txBody>
      </p:sp>
    </p:spTree>
    <p:extLst>
      <p:ext uri="{BB962C8B-B14F-4D97-AF65-F5344CB8AC3E}">
        <p14:creationId xmlns:p14="http://schemas.microsoft.com/office/powerpoint/2010/main" val="25314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52FE-89FC-C005-6F63-C274FF396888}"/>
            </a:ext>
          </a:extLst>
        </p:cNvPr>
        <p:cNvGrpSpPr/>
        <p:nvPr/>
      </p:nvGrpSpPr>
      <p:grpSpPr>
        <a:xfrm>
          <a:off x="0" y="0"/>
          <a:ext cx="0" cy="0"/>
          <a:chOff x="0" y="0"/>
          <a:chExt cx="0" cy="0"/>
        </a:xfrm>
      </p:grpSpPr>
      <p:sp useBgFill="1">
        <p:nvSpPr>
          <p:cNvPr id="9" name="Rounded Rectangle 1">
            <a:extLst>
              <a:ext uri="{FF2B5EF4-FFF2-40B4-BE49-F238E27FC236}">
                <a16:creationId xmlns:a16="http://schemas.microsoft.com/office/drawing/2014/main" id="{0BCD1E8A-C581-F5C4-28AC-378482AF461F}"/>
              </a:ext>
              <a:ext uri="{C183D7F6-B498-43B3-948B-1728B52AA6E4}">
                <adec:decorative xmlns:adec="http://schemas.microsoft.com/office/drawing/2017/decorative" val="1"/>
              </a:ext>
            </a:extLst>
          </p:cNvPr>
          <p:cNvSpPr/>
          <p:nvPr/>
        </p:nvSpPr>
        <p:spPr bwMode="auto">
          <a:xfrm>
            <a:off x="495300" y="1333501"/>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cxnSp>
        <p:nvCxnSpPr>
          <p:cNvPr id="32" name="Straight Connector 31">
            <a:extLst>
              <a:ext uri="{FF2B5EF4-FFF2-40B4-BE49-F238E27FC236}">
                <a16:creationId xmlns:a16="http://schemas.microsoft.com/office/drawing/2014/main" id="{C13767FD-24BC-4B2D-62A0-47163DFA905D}"/>
              </a:ext>
              <a:ext uri="{C183D7F6-B498-43B3-948B-1728B52AA6E4}">
                <adec:decorative xmlns:adec="http://schemas.microsoft.com/office/drawing/2017/decorative" val="1"/>
              </a:ext>
            </a:extLst>
          </p:cNvPr>
          <p:cNvCxnSpPr>
            <a:cxnSpLocks/>
          </p:cNvCxnSpPr>
          <p:nvPr/>
        </p:nvCxnSpPr>
        <p:spPr>
          <a:xfrm>
            <a:off x="4884981" y="1333501"/>
            <a:ext cx="0" cy="5106770"/>
          </a:xfrm>
          <a:prstGeom prst="line">
            <a:avLst/>
          </a:prstGeom>
          <a:noFill/>
          <a:ln w="6350" cap="flat" cmpd="sng" algn="ctr">
            <a:solidFill>
              <a:schemeClr val="bg1"/>
            </a:solidFill>
            <a:prstDash val="solid"/>
            <a:miter lim="800000"/>
          </a:ln>
          <a:effectLst/>
        </p:spPr>
      </p:cxnSp>
      <p:sp>
        <p:nvSpPr>
          <p:cNvPr id="4" name="Title 3">
            <a:extLst>
              <a:ext uri="{FF2B5EF4-FFF2-40B4-BE49-F238E27FC236}">
                <a16:creationId xmlns:a16="http://schemas.microsoft.com/office/drawing/2014/main" id="{FBC891DB-65D5-89C1-5DCB-96B3BE2F4403}"/>
              </a:ext>
            </a:extLst>
          </p:cNvPr>
          <p:cNvSpPr>
            <a:spLocks noGrp="1"/>
          </p:cNvSpPr>
          <p:nvPr>
            <p:ph type="title"/>
          </p:nvPr>
        </p:nvSpPr>
        <p:spPr>
          <a:xfrm>
            <a:off x="588261" y="585216"/>
            <a:ext cx="11011601" cy="492443"/>
          </a:xfrm>
        </p:spPr>
        <p:txBody>
          <a:bodyPr/>
          <a:lstStyle/>
          <a:p>
            <a:r>
              <a:rPr lang="en-US" sz="3200" dirty="0">
                <a:cs typeface="Segoe UI"/>
              </a:rPr>
              <a:t>Getting started</a:t>
            </a:r>
            <a:endParaRPr lang="en-US" sz="3200" dirty="0"/>
          </a:p>
        </p:txBody>
      </p:sp>
      <p:sp>
        <p:nvSpPr>
          <p:cNvPr id="3" name="TextBox 2">
            <a:extLst>
              <a:ext uri="{FF2B5EF4-FFF2-40B4-BE49-F238E27FC236}">
                <a16:creationId xmlns:a16="http://schemas.microsoft.com/office/drawing/2014/main" id="{E290F049-44E2-30C8-CDEC-F2A45294FECE}"/>
              </a:ext>
            </a:extLst>
          </p:cNvPr>
          <p:cNvSpPr txBox="1"/>
          <p:nvPr/>
        </p:nvSpPr>
        <p:spPr>
          <a:xfrm>
            <a:off x="626070" y="1608649"/>
            <a:ext cx="1554544"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dirty="0">
                <a:cs typeface="Segoe UI"/>
              </a:rPr>
              <a:t>Open the chat panel</a:t>
            </a:r>
            <a:endParaRPr lang="en-US" sz="1400" dirty="0"/>
          </a:p>
          <a:p>
            <a:r>
              <a:rPr lang="en-US" sz="1400" dirty="0">
                <a:cs typeface="Segoe UI"/>
              </a:rPr>
              <a:t>You must be in a 1:1 or group chat, to access the private Copilot side panel. </a:t>
            </a:r>
          </a:p>
        </p:txBody>
      </p:sp>
      <p:pic>
        <p:nvPicPr>
          <p:cNvPr id="2" name="Picture 1" descr="View of the opened private Copilot panel.">
            <a:extLst>
              <a:ext uri="{FF2B5EF4-FFF2-40B4-BE49-F238E27FC236}">
                <a16:creationId xmlns:a16="http://schemas.microsoft.com/office/drawing/2014/main" id="{B04B08CD-6498-8BDE-A434-37B0837B5018}"/>
              </a:ext>
            </a:extLst>
          </p:cNvPr>
          <p:cNvPicPr>
            <a:picLocks noChangeAspect="1"/>
          </p:cNvPicPr>
          <p:nvPr/>
        </p:nvPicPr>
        <p:blipFill>
          <a:blip r:embed="rId3"/>
          <a:stretch>
            <a:fillRect/>
          </a:stretch>
        </p:blipFill>
        <p:spPr>
          <a:xfrm>
            <a:off x="2329338" y="1442357"/>
            <a:ext cx="2131289" cy="4891768"/>
          </a:xfrm>
          <a:prstGeom prst="rect">
            <a:avLst/>
          </a:prstGeom>
        </p:spPr>
      </p:pic>
      <p:sp>
        <p:nvSpPr>
          <p:cNvPr id="8" name="TextBox 7">
            <a:extLst>
              <a:ext uri="{FF2B5EF4-FFF2-40B4-BE49-F238E27FC236}">
                <a16:creationId xmlns:a16="http://schemas.microsoft.com/office/drawing/2014/main" id="{46E65CB2-1C1D-4ABF-93B3-1D249BD8D046}"/>
              </a:ext>
            </a:extLst>
          </p:cNvPr>
          <p:cNvSpPr txBox="1"/>
          <p:nvPr/>
        </p:nvSpPr>
        <p:spPr>
          <a:xfrm>
            <a:off x="5239617" y="1608649"/>
            <a:ext cx="6206829"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dirty="0">
                <a:cs typeface="Segoe UI"/>
              </a:rPr>
              <a:t>Explore Prompt suggestions</a:t>
            </a:r>
            <a:endParaRPr lang="en-US" sz="1400" dirty="0"/>
          </a:p>
          <a:p>
            <a:r>
              <a:rPr lang="en-US" sz="1400" dirty="0">
                <a:cs typeface="Segoe UI"/>
              </a:rPr>
              <a:t>Chat Copilot provides suggested prompts for you to use to explore the power of Copilot.</a:t>
            </a:r>
          </a:p>
        </p:txBody>
      </p:sp>
      <p:pic>
        <p:nvPicPr>
          <p:cNvPr id="6" name="Picture 5" descr="View of suggested prompts for private Copilot.">
            <a:extLst>
              <a:ext uri="{FF2B5EF4-FFF2-40B4-BE49-F238E27FC236}">
                <a16:creationId xmlns:a16="http://schemas.microsoft.com/office/drawing/2014/main" id="{1C43EE0D-1C1D-8B01-FDA3-42AB27110C14}"/>
              </a:ext>
            </a:extLst>
          </p:cNvPr>
          <p:cNvPicPr>
            <a:picLocks noChangeAspect="1"/>
          </p:cNvPicPr>
          <p:nvPr/>
        </p:nvPicPr>
        <p:blipFill>
          <a:blip r:embed="rId4"/>
          <a:stretch>
            <a:fillRect/>
          </a:stretch>
        </p:blipFill>
        <p:spPr>
          <a:xfrm>
            <a:off x="6217104" y="2421391"/>
            <a:ext cx="4248150" cy="3552825"/>
          </a:xfrm>
          <a:prstGeom prst="rect">
            <a:avLst/>
          </a:prstGeom>
        </p:spPr>
      </p:pic>
    </p:spTree>
    <p:extLst>
      <p:ext uri="{BB962C8B-B14F-4D97-AF65-F5344CB8AC3E}">
        <p14:creationId xmlns:p14="http://schemas.microsoft.com/office/powerpoint/2010/main" val="279005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1CF0CE19-B76D-A102-3B32-676D4DE91531}"/>
              </a:ext>
              <a:ext uri="{C183D7F6-B498-43B3-948B-1728B52AA6E4}">
                <adec:decorative xmlns:adec="http://schemas.microsoft.com/office/drawing/2017/decorative" val="1"/>
              </a:ext>
            </a:extLst>
          </p:cNvPr>
          <p:cNvSpPr/>
          <p:nvPr/>
        </p:nvSpPr>
        <p:spPr bwMode="auto">
          <a:xfrm>
            <a:off x="-65784" y="-59206"/>
            <a:ext cx="12327954" cy="6986279"/>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6F02F35C-D621-CB66-2249-2BBF04B29C89}"/>
              </a:ext>
            </a:extLst>
          </p:cNvPr>
          <p:cNvSpPr>
            <a:spLocks noGrp="1"/>
          </p:cNvSpPr>
          <p:nvPr>
            <p:ph type="title"/>
          </p:nvPr>
        </p:nvSpPr>
        <p:spPr>
          <a:xfrm>
            <a:off x="595532" y="225811"/>
            <a:ext cx="10077157" cy="492443"/>
          </a:xfrm>
        </p:spPr>
        <p:txBody>
          <a:bodyPr/>
          <a:lstStyle/>
          <a:p>
            <a:r>
              <a:rPr lang="en-US" sz="3200" dirty="0">
                <a:cs typeface="Segoe UI Semibold"/>
              </a:rPr>
              <a:t>Summarize chat</a:t>
            </a:r>
            <a:endParaRPr lang="en-US" sz="3200" dirty="0"/>
          </a:p>
        </p:txBody>
      </p:sp>
      <p:sp>
        <p:nvSpPr>
          <p:cNvPr id="7" name="Title 1">
            <a:extLst>
              <a:ext uri="{FF2B5EF4-FFF2-40B4-BE49-F238E27FC236}">
                <a16:creationId xmlns:a16="http://schemas.microsoft.com/office/drawing/2014/main" id="{184F203A-79EB-8871-EA88-5A6431AF3E0D}"/>
              </a:ext>
            </a:extLst>
          </p:cNvPr>
          <p:cNvSpPr txBox="1">
            <a:spLocks/>
          </p:cNvSpPr>
          <p:nvPr/>
        </p:nvSpPr>
        <p:spPr>
          <a:xfrm>
            <a:off x="595532" y="756358"/>
            <a:ext cx="11109890"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Currently by default the summarization will go back 30 days. A user can specify a time period if they wish to go back more in the history.</a:t>
            </a:r>
            <a:endParaRPr lang="en-US" dirty="0"/>
          </a:p>
        </p:txBody>
      </p:sp>
      <p:sp useBgFill="1">
        <p:nvSpPr>
          <p:cNvPr id="5" name="Rounded Rectangle 1">
            <a:extLst>
              <a:ext uri="{FF2B5EF4-FFF2-40B4-BE49-F238E27FC236}">
                <a16:creationId xmlns:a16="http://schemas.microsoft.com/office/drawing/2014/main" id="{59383212-8656-474B-8297-61917F0064EA}"/>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pic>
        <p:nvPicPr>
          <p:cNvPr id="8" name="Picture 7" descr="View of user asking private Copilot to summarize missed chat content.">
            <a:extLst>
              <a:ext uri="{FF2B5EF4-FFF2-40B4-BE49-F238E27FC236}">
                <a16:creationId xmlns:a16="http://schemas.microsoft.com/office/drawing/2014/main" id="{E1A7180D-C64F-9D76-5275-16ECCC2EFB29}"/>
              </a:ext>
            </a:extLst>
          </p:cNvPr>
          <p:cNvPicPr>
            <a:picLocks noChangeAspect="1"/>
          </p:cNvPicPr>
          <p:nvPr/>
        </p:nvPicPr>
        <p:blipFill>
          <a:blip r:embed="rId2"/>
          <a:stretch>
            <a:fillRect/>
          </a:stretch>
        </p:blipFill>
        <p:spPr>
          <a:xfrm>
            <a:off x="1804819" y="1448225"/>
            <a:ext cx="8576734" cy="4815117"/>
          </a:xfrm>
          <a:prstGeom prst="rect">
            <a:avLst/>
          </a:prstGeom>
        </p:spPr>
      </p:pic>
    </p:spTree>
    <p:extLst>
      <p:ext uri="{BB962C8B-B14F-4D97-AF65-F5344CB8AC3E}">
        <p14:creationId xmlns:p14="http://schemas.microsoft.com/office/powerpoint/2010/main" val="38948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1CF0CE19-B76D-A102-3B32-676D4DE91531}"/>
              </a:ext>
              <a:ext uri="{C183D7F6-B498-43B3-948B-1728B52AA6E4}">
                <adec:decorative xmlns:adec="http://schemas.microsoft.com/office/drawing/2017/decorative" val="1"/>
              </a:ext>
            </a:extLst>
          </p:cNvPr>
          <p:cNvSpPr/>
          <p:nvPr/>
        </p:nvSpPr>
        <p:spPr bwMode="auto">
          <a:xfrm>
            <a:off x="81951" y="1122671"/>
            <a:ext cx="12032484" cy="5267892"/>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6F02F35C-D621-CB66-2249-2BBF04B29C89}"/>
              </a:ext>
            </a:extLst>
          </p:cNvPr>
          <p:cNvSpPr>
            <a:spLocks noGrp="1"/>
          </p:cNvSpPr>
          <p:nvPr>
            <p:ph type="title"/>
          </p:nvPr>
        </p:nvSpPr>
        <p:spPr>
          <a:xfrm>
            <a:off x="609600" y="225812"/>
            <a:ext cx="5487486" cy="492443"/>
          </a:xfrm>
        </p:spPr>
        <p:txBody>
          <a:bodyPr/>
          <a:lstStyle/>
          <a:p>
            <a:r>
              <a:rPr lang="en-US" sz="3200" dirty="0" err="1">
                <a:cs typeface="Segoe UI Semibold"/>
              </a:rPr>
              <a:t>Coachmarks</a:t>
            </a:r>
            <a:r>
              <a:rPr lang="en-US" sz="3200" dirty="0">
                <a:cs typeface="Segoe UI Semibold"/>
              </a:rPr>
              <a:t> – Smart actions</a:t>
            </a:r>
            <a:endParaRPr lang="en-US" dirty="0"/>
          </a:p>
        </p:txBody>
      </p:sp>
      <p:sp>
        <p:nvSpPr>
          <p:cNvPr id="7" name="Title 1">
            <a:extLst>
              <a:ext uri="{FF2B5EF4-FFF2-40B4-BE49-F238E27FC236}">
                <a16:creationId xmlns:a16="http://schemas.microsoft.com/office/drawing/2014/main" id="{184F203A-79EB-8871-EA88-5A6431AF3E0D}"/>
              </a:ext>
            </a:extLst>
          </p:cNvPr>
          <p:cNvSpPr txBox="1">
            <a:spLocks/>
          </p:cNvSpPr>
          <p:nvPr/>
        </p:nvSpPr>
        <p:spPr>
          <a:xfrm>
            <a:off x="609600" y="786164"/>
            <a:ext cx="11109890"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When users need to catch up on missed messages, we help them navigate to Copilot in chat to quickly catch up.</a:t>
            </a:r>
          </a:p>
        </p:txBody>
      </p:sp>
      <p:pic>
        <p:nvPicPr>
          <p:cNvPr id="8" name="Picture 7" descr="View of coachmark saying, &quot;Summarize what I've missed&quot; in a user's Teams chat.">
            <a:extLst>
              <a:ext uri="{FF2B5EF4-FFF2-40B4-BE49-F238E27FC236}">
                <a16:creationId xmlns:a16="http://schemas.microsoft.com/office/drawing/2014/main" id="{1086C592-CECD-C825-924C-6B349A4BD390}"/>
              </a:ext>
            </a:extLst>
          </p:cNvPr>
          <p:cNvPicPr>
            <a:picLocks noChangeAspect="1"/>
          </p:cNvPicPr>
          <p:nvPr/>
        </p:nvPicPr>
        <p:blipFill>
          <a:blip r:embed="rId2"/>
          <a:srcRect l="26976"/>
          <a:stretch/>
        </p:blipFill>
        <p:spPr>
          <a:xfrm>
            <a:off x="244458" y="1549119"/>
            <a:ext cx="5769033" cy="4414995"/>
          </a:xfrm>
          <a:prstGeom prst="rect">
            <a:avLst/>
          </a:prstGeom>
        </p:spPr>
      </p:pic>
      <p:pic>
        <p:nvPicPr>
          <p:cNvPr id="10" name="Picture 9" descr="View of smart action saying &quot;Summarize what I've missed&quot; in a user's Teams chat.">
            <a:extLst>
              <a:ext uri="{FF2B5EF4-FFF2-40B4-BE49-F238E27FC236}">
                <a16:creationId xmlns:a16="http://schemas.microsoft.com/office/drawing/2014/main" id="{0563D7B9-835B-9CDA-9B81-0563EE5DAB80}"/>
              </a:ext>
            </a:extLst>
          </p:cNvPr>
          <p:cNvPicPr>
            <a:picLocks noChangeAspect="1"/>
          </p:cNvPicPr>
          <p:nvPr/>
        </p:nvPicPr>
        <p:blipFill>
          <a:blip r:embed="rId3"/>
          <a:stretch>
            <a:fillRect/>
          </a:stretch>
        </p:blipFill>
        <p:spPr>
          <a:xfrm>
            <a:off x="6175998" y="1549119"/>
            <a:ext cx="5747500" cy="4414995"/>
          </a:xfrm>
          <a:prstGeom prst="rect">
            <a:avLst/>
          </a:prstGeom>
        </p:spPr>
      </p:pic>
    </p:spTree>
    <p:extLst>
      <p:ext uri="{BB962C8B-B14F-4D97-AF65-F5344CB8AC3E}">
        <p14:creationId xmlns:p14="http://schemas.microsoft.com/office/powerpoint/2010/main" val="12446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2DAD-AC62-42EC-3162-87575941A23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34F42D0-31B3-363A-4A43-91BD53F67A8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7" b="17377"/>
          <a:stretch/>
        </p:blipFill>
        <p:spPr bwMode="auto">
          <a:xfrm>
            <a:off x="5969000" y="723091"/>
            <a:ext cx="5615558" cy="5615558"/>
          </a:xfrm>
          <a:prstGeom prst="roundRect">
            <a:avLst>
              <a:gd name="adj" fmla="val 4177"/>
            </a:avLst>
          </a:prstGeom>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DC554CC7-060F-B91F-A8F7-532CB5E47CFE}"/>
              </a:ext>
            </a:extLst>
          </p:cNvPr>
          <p:cNvSpPr>
            <a:spLocks noGrp="1"/>
          </p:cNvSpPr>
          <p:nvPr>
            <p:ph type="title"/>
          </p:nvPr>
        </p:nvSpPr>
        <p:spPr>
          <a:xfrm>
            <a:off x="569911" y="3507721"/>
            <a:ext cx="4989641" cy="492443"/>
          </a:xfrm>
        </p:spPr>
        <p:txBody>
          <a:bodyPr/>
          <a:lstStyle/>
          <a:p>
            <a:r>
              <a:rPr lang="en-US" sz="3200">
                <a:effectLst/>
                <a:ea typeface="Aptos" panose="020B0004020202020204" pitchFamily="34" charset="0"/>
                <a:cs typeface="Arial" panose="020B0604020202020204" pitchFamily="34" charset="0"/>
              </a:rPr>
              <a:t>Overview</a:t>
            </a:r>
            <a:endParaRPr lang="en-US" sz="3200"/>
          </a:p>
        </p:txBody>
      </p:sp>
      <p:sp>
        <p:nvSpPr>
          <p:cNvPr id="7" name="Text Placeholder 6">
            <a:extLst>
              <a:ext uri="{FF2B5EF4-FFF2-40B4-BE49-F238E27FC236}">
                <a16:creationId xmlns:a16="http://schemas.microsoft.com/office/drawing/2014/main" id="{9D49C70B-369E-C918-E9C4-550CD39C4385}"/>
              </a:ext>
            </a:extLst>
          </p:cNvPr>
          <p:cNvSpPr>
            <a:spLocks noGrp="1"/>
          </p:cNvSpPr>
          <p:nvPr>
            <p:ph type="body" sz="quarter" idx="12"/>
          </p:nvPr>
        </p:nvSpPr>
        <p:spPr>
          <a:xfrm>
            <a:off x="582042" y="4215828"/>
            <a:ext cx="4989641" cy="861774"/>
          </a:xfrm>
        </p:spPr>
        <p:txBody>
          <a:bodyPr/>
          <a:lstStyle/>
          <a:p>
            <a:r>
              <a:rPr lang="en-US" sz="1400"/>
              <a:t>Microsoft 365 Copilot is your everyday AI companion. Copilot is available in Teams Meetings as a private experience, helping you summarize the meeting, untangle unresolved perspectives, and more.</a:t>
            </a:r>
          </a:p>
        </p:txBody>
      </p:sp>
      <p:sp>
        <p:nvSpPr>
          <p:cNvPr id="3" name="TextBox 2">
            <a:extLst>
              <a:ext uri="{FF2B5EF4-FFF2-40B4-BE49-F238E27FC236}">
                <a16:creationId xmlns:a16="http://schemas.microsoft.com/office/drawing/2014/main" id="{BDE0B127-6636-C6CD-AB4A-DBC9AAFCADF5}"/>
              </a:ext>
            </a:extLst>
          </p:cNvPr>
          <p:cNvSpPr txBox="1"/>
          <p:nvPr/>
        </p:nvSpPr>
        <p:spPr>
          <a:xfrm>
            <a:off x="487717" y="5293266"/>
            <a:ext cx="4989641" cy="523220"/>
          </a:xfrm>
          <a:prstGeom prst="rect">
            <a:avLst/>
          </a:prstGeom>
          <a:noFill/>
        </p:spPr>
        <p:txBody>
          <a:bodyPr wrap="square">
            <a:spAutoFit/>
          </a:bodyPr>
          <a:lstStyle/>
          <a:p>
            <a:pPr marL="0" marR="0"/>
            <a:r>
              <a:rPr lang="en-US" sz="1400" kern="100" dirty="0">
                <a:effectLst/>
                <a:ea typeface="Aptos" panose="020B0004020202020204" pitchFamily="34" charset="0"/>
                <a:cs typeface="Arial" panose="020B0604020202020204" pitchFamily="34" charset="0"/>
              </a:rPr>
              <a:t>For more prompt ideas, visit </a:t>
            </a:r>
            <a:r>
              <a:rPr lang="en-US" sz="1400" u="sng" kern="100" dirty="0">
                <a:solidFill>
                  <a:srgbClr val="467886"/>
                </a:solidFill>
                <a:effectLst/>
                <a:ea typeface="Aptos" panose="020B0004020202020204" pitchFamily="34" charset="0"/>
                <a:cs typeface="Arial" panose="020B0604020202020204" pitchFamily="34" charset="0"/>
                <a:hlinkClick r:id="rId4"/>
              </a:rPr>
              <a:t>Use Copilot in Microsoft Teams meetings - Microsoft Support</a:t>
            </a:r>
            <a:r>
              <a:rPr lang="en-US" sz="1400" u="sng" kern="100" dirty="0">
                <a:solidFill>
                  <a:srgbClr val="467886"/>
                </a:solidFill>
                <a:effectLst/>
                <a:ea typeface="Aptos" panose="020B0004020202020204" pitchFamily="34" charset="0"/>
                <a:cs typeface="Arial" panose="020B0604020202020204" pitchFamily="34" charset="0"/>
              </a:rPr>
              <a:t>.</a:t>
            </a:r>
            <a:endParaRPr lang="en-US" sz="14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495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CE16-4A4E-F7DD-894C-F7735CE028B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C1AD356-36E4-BD75-5DD8-7B18F896069D}"/>
              </a:ext>
              <a:ext uri="{C183D7F6-B498-43B3-948B-1728B52AA6E4}">
                <adec:decorative xmlns:adec="http://schemas.microsoft.com/office/drawing/2017/decorative" val="1"/>
              </a:ext>
            </a:extLst>
          </p:cNvPr>
          <p:cNvSpPr/>
          <p:nvPr/>
        </p:nvSpPr>
        <p:spPr>
          <a:xfrm>
            <a:off x="9650413" y="5866817"/>
            <a:ext cx="1731073" cy="851483"/>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Segoe UI"/>
              <a:ea typeface="+mn-ea"/>
              <a:cs typeface="+mn-cs"/>
            </a:endParaRPr>
          </a:p>
        </p:txBody>
      </p:sp>
      <p:sp>
        <p:nvSpPr>
          <p:cNvPr id="3" name="Title 3">
            <a:extLst>
              <a:ext uri="{FF2B5EF4-FFF2-40B4-BE49-F238E27FC236}">
                <a16:creationId xmlns:a16="http://schemas.microsoft.com/office/drawing/2014/main" id="{1B009094-4079-8475-BF24-C7E6CF96A3C8}"/>
              </a:ext>
            </a:extLst>
          </p:cNvPr>
          <p:cNvSpPr txBox="1">
            <a:spLocks noGrp="1"/>
          </p:cNvSpPr>
          <p:nvPr>
            <p:ph type="title" idx="4294967295"/>
          </p:nvPr>
        </p:nvSpPr>
        <p:spPr>
          <a:xfrm>
            <a:off x="538241" y="226457"/>
            <a:ext cx="6441460" cy="49244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a:rPr>
              <a:t>Identify open items</a:t>
            </a:r>
            <a:r>
              <a:rPr lang="en-US" sz="3200" dirty="0">
                <a:cs typeface="Segoe UI Semibold"/>
              </a:rPr>
              <a:t> and </a:t>
            </a:r>
            <a:r>
              <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a:rPr>
              <a:t>decisions</a:t>
            </a:r>
            <a:endPar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panose="020B0502040204020203" pitchFamily="34" charset="0"/>
            </a:endParaRPr>
          </a:p>
        </p:txBody>
      </p:sp>
      <p:sp>
        <p:nvSpPr>
          <p:cNvPr id="4" name="Title 1">
            <a:extLst>
              <a:ext uri="{FF2B5EF4-FFF2-40B4-BE49-F238E27FC236}">
                <a16:creationId xmlns:a16="http://schemas.microsoft.com/office/drawing/2014/main" id="{51B1B116-3924-5DA5-F5C3-F48EE665B171}"/>
              </a:ext>
            </a:extLst>
          </p:cNvPr>
          <p:cNvSpPr txBox="1">
            <a:spLocks/>
          </p:cNvSpPr>
          <p:nvPr/>
        </p:nvSpPr>
        <p:spPr>
          <a:xfrm>
            <a:off x="541055" y="753447"/>
            <a:ext cx="11109890"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Users can ask Copilot to identify key decisions and open items in the chat so they can stay on track.</a:t>
            </a:r>
            <a:endParaRPr lang="en-US" dirty="0"/>
          </a:p>
        </p:txBody>
      </p:sp>
      <p:sp useBgFill="1">
        <p:nvSpPr>
          <p:cNvPr id="5" name="Rounded Rectangle 1">
            <a:extLst>
              <a:ext uri="{FF2B5EF4-FFF2-40B4-BE49-F238E27FC236}">
                <a16:creationId xmlns:a16="http://schemas.microsoft.com/office/drawing/2014/main" id="{DE7A4494-49F2-A86A-F7B2-EB3BC8835B75}"/>
              </a:ext>
              <a:ext uri="{C183D7F6-B498-43B3-948B-1728B52AA6E4}">
                <adec:decorative xmlns:adec="http://schemas.microsoft.com/office/drawing/2017/decorative" val="1"/>
              </a:ext>
            </a:extLst>
          </p:cNvPr>
          <p:cNvSpPr/>
          <p:nvPr/>
        </p:nvSpPr>
        <p:spPr bwMode="auto">
          <a:xfrm>
            <a:off x="529626" y="1076601"/>
            <a:ext cx="11118084" cy="5639367"/>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pic>
        <p:nvPicPr>
          <p:cNvPr id="6" name="Picture 5" descr="View of user asking private Copilot what the open items are based upon a Teams chat content.">
            <a:extLst>
              <a:ext uri="{FF2B5EF4-FFF2-40B4-BE49-F238E27FC236}">
                <a16:creationId xmlns:a16="http://schemas.microsoft.com/office/drawing/2014/main" id="{89FAAD8B-628D-69C6-651B-6698683A7263}"/>
              </a:ext>
            </a:extLst>
          </p:cNvPr>
          <p:cNvPicPr>
            <a:picLocks noChangeAspect="1"/>
          </p:cNvPicPr>
          <p:nvPr/>
        </p:nvPicPr>
        <p:blipFill>
          <a:blip r:embed="rId3"/>
          <a:stretch>
            <a:fillRect/>
          </a:stretch>
        </p:blipFill>
        <p:spPr>
          <a:xfrm>
            <a:off x="1318128" y="1218870"/>
            <a:ext cx="9541079" cy="5354828"/>
          </a:xfrm>
          <a:prstGeom prst="rect">
            <a:avLst/>
          </a:prstGeom>
        </p:spPr>
      </p:pic>
    </p:spTree>
    <p:extLst>
      <p:ext uri="{BB962C8B-B14F-4D97-AF65-F5344CB8AC3E}">
        <p14:creationId xmlns:p14="http://schemas.microsoft.com/office/powerpoint/2010/main" val="30496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B6719F62-E36E-9664-DF10-B8F13AD01C95}"/>
              </a:ext>
              <a:ext uri="{C183D7F6-B498-43B3-948B-1728B52AA6E4}">
                <adec:decorative xmlns:adec="http://schemas.microsoft.com/office/drawing/2017/decorative" val="1"/>
              </a:ext>
            </a:extLst>
          </p:cNvPr>
          <p:cNvSpPr/>
          <p:nvPr/>
        </p:nvSpPr>
        <p:spPr bwMode="auto">
          <a:xfrm>
            <a:off x="-67977" y="-64140"/>
            <a:ext cx="12327954" cy="6986279"/>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3">
            <a:extLst>
              <a:ext uri="{FF2B5EF4-FFF2-40B4-BE49-F238E27FC236}">
                <a16:creationId xmlns:a16="http://schemas.microsoft.com/office/drawing/2014/main" id="{C8C0F137-5FEF-2866-DEAB-7EF08C84F036}"/>
              </a:ext>
            </a:extLst>
          </p:cNvPr>
          <p:cNvSpPr txBox="1">
            <a:spLocks noGrp="1"/>
          </p:cNvSpPr>
          <p:nvPr>
            <p:ph type="title" idx="4294967295"/>
          </p:nvPr>
        </p:nvSpPr>
        <p:spPr>
          <a:xfrm>
            <a:off x="600222" y="222625"/>
            <a:ext cx="4934587" cy="49244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4000" b="0" i="0" kern="1200" cap="none" spc="-50" baseline="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Semibold"/>
              </a:rPr>
              <a:t>Chat Q&amp;A</a:t>
            </a:r>
            <a:endParaRPr kumimoji="0" lang="en-US" sz="3200" b="0" i="0" u="none" strike="noStrike" kern="1200" cap="none" spc="-50" normalizeH="0" baseline="0" noProof="0" dirty="0">
              <a:ln w="3175">
                <a:noFill/>
              </a:ln>
              <a:solidFill>
                <a:schemeClr val="tx1"/>
              </a:solidFill>
              <a:effectLst/>
              <a:uLnTx/>
              <a:uFillTx/>
              <a:latin typeface="+mj-lt"/>
              <a:ea typeface="+mn-ea"/>
              <a:cs typeface="Segoe UI" panose="020B0502040204020203" pitchFamily="34" charset="0"/>
            </a:endParaRPr>
          </a:p>
        </p:txBody>
      </p:sp>
      <p:sp>
        <p:nvSpPr>
          <p:cNvPr id="18" name="Title 1">
            <a:extLst>
              <a:ext uri="{FF2B5EF4-FFF2-40B4-BE49-F238E27FC236}">
                <a16:creationId xmlns:a16="http://schemas.microsoft.com/office/drawing/2014/main" id="{9D7682B0-E85B-0C90-FC31-D03C05454114}"/>
              </a:ext>
            </a:extLst>
          </p:cNvPr>
          <p:cNvSpPr txBox="1">
            <a:spLocks/>
          </p:cNvSpPr>
          <p:nvPr/>
        </p:nvSpPr>
        <p:spPr>
          <a:xfrm>
            <a:off x="600222" y="760898"/>
            <a:ext cx="11109890"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To ask about specific content int the chat, you can type a private message to Copilot.</a:t>
            </a:r>
            <a:endParaRPr lang="en-US" sz="1400" b="0" dirty="0">
              <a:latin typeface="Segoe UI"/>
              <a:cs typeface="Segoe UI"/>
            </a:endParaRPr>
          </a:p>
        </p:txBody>
      </p:sp>
      <p:sp useBgFill="1">
        <p:nvSpPr>
          <p:cNvPr id="7" name="Rounded Rectangle 1">
            <a:extLst>
              <a:ext uri="{FF2B5EF4-FFF2-40B4-BE49-F238E27FC236}">
                <a16:creationId xmlns:a16="http://schemas.microsoft.com/office/drawing/2014/main" id="{DE62B75B-FD7C-5980-0F89-C00B92FDF773}"/>
              </a:ext>
              <a:ext uri="{C183D7F6-B498-43B3-948B-1728B52AA6E4}">
                <adec:decorative xmlns:adec="http://schemas.microsoft.com/office/drawing/2017/decorative" val="1"/>
              </a:ext>
            </a:extLst>
          </p:cNvPr>
          <p:cNvSpPr/>
          <p:nvPr/>
        </p:nvSpPr>
        <p:spPr bwMode="auto">
          <a:xfrm>
            <a:off x="545177" y="1022173"/>
            <a:ext cx="11110309" cy="5724897"/>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pic>
        <p:nvPicPr>
          <p:cNvPr id="5" name="Picture 4" descr="View of user asking private Copilot a question regarding the Teams chat content.">
            <a:extLst>
              <a:ext uri="{FF2B5EF4-FFF2-40B4-BE49-F238E27FC236}">
                <a16:creationId xmlns:a16="http://schemas.microsoft.com/office/drawing/2014/main" id="{6B5A4952-09A0-B7FB-6A1C-E8BEB031B88F}"/>
              </a:ext>
            </a:extLst>
          </p:cNvPr>
          <p:cNvPicPr>
            <a:picLocks noChangeAspect="1"/>
          </p:cNvPicPr>
          <p:nvPr/>
        </p:nvPicPr>
        <p:blipFill>
          <a:blip r:embed="rId3"/>
          <a:stretch>
            <a:fillRect/>
          </a:stretch>
        </p:blipFill>
        <p:spPr>
          <a:xfrm>
            <a:off x="1130377" y="1091682"/>
            <a:ext cx="9931246" cy="5585878"/>
          </a:xfrm>
          <a:prstGeom prst="rect">
            <a:avLst/>
          </a:prstGeom>
        </p:spPr>
      </p:pic>
    </p:spTree>
    <p:extLst>
      <p:ext uri="{BB962C8B-B14F-4D97-AF65-F5344CB8AC3E}">
        <p14:creationId xmlns:p14="http://schemas.microsoft.com/office/powerpoint/2010/main" val="7807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p:txBody>
          <a:bodyPr/>
          <a:lstStyle/>
          <a:p>
            <a:r>
              <a:rPr lang="en-US">
                <a:cs typeface="Segoe UI"/>
              </a:rPr>
              <a:t>Channels Copilot</a:t>
            </a:r>
          </a:p>
        </p:txBody>
      </p:sp>
    </p:spTree>
    <p:extLst>
      <p:ext uri="{BB962C8B-B14F-4D97-AF65-F5344CB8AC3E}">
        <p14:creationId xmlns:p14="http://schemas.microsoft.com/office/powerpoint/2010/main" val="20240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C322-91A5-E8F2-191E-2E37739014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F1BF75-045D-856B-EC09-1C1099CA9B6B}"/>
              </a:ext>
            </a:extLst>
          </p:cNvPr>
          <p:cNvSpPr>
            <a:spLocks noGrp="1"/>
          </p:cNvSpPr>
          <p:nvPr>
            <p:ph type="title"/>
          </p:nvPr>
        </p:nvSpPr>
        <p:spPr>
          <a:xfrm>
            <a:off x="588261" y="184270"/>
            <a:ext cx="11011601" cy="553998"/>
          </a:xfrm>
        </p:spPr>
        <p:txBody>
          <a:bodyPr/>
          <a:lstStyle/>
          <a:p>
            <a:r>
              <a:rPr lang="en-US" dirty="0"/>
              <a:t>Getting started</a:t>
            </a:r>
          </a:p>
        </p:txBody>
      </p:sp>
      <p:sp>
        <p:nvSpPr>
          <p:cNvPr id="7" name="TextBox 6">
            <a:extLst>
              <a:ext uri="{FF2B5EF4-FFF2-40B4-BE49-F238E27FC236}">
                <a16:creationId xmlns:a16="http://schemas.microsoft.com/office/drawing/2014/main" id="{6FA78FB9-A404-CE69-5156-CBEEF414B4B9}"/>
              </a:ext>
            </a:extLst>
          </p:cNvPr>
          <p:cNvSpPr txBox="1"/>
          <p:nvPr/>
        </p:nvSpPr>
        <p:spPr>
          <a:xfrm>
            <a:off x="539679" y="703462"/>
            <a:ext cx="6096000" cy="307777"/>
          </a:xfrm>
          <a:prstGeom prst="rect">
            <a:avLst/>
          </a:prstGeom>
          <a:noFill/>
        </p:spPr>
        <p:txBody>
          <a:bodyPr wrap="square">
            <a:spAutoFit/>
          </a:bodyPr>
          <a:lstStyle/>
          <a:p>
            <a:r>
              <a:rPr lang="en-US" sz="1400" b="0" dirty="0">
                <a:latin typeface="+mn-lt"/>
                <a:cs typeface="Segoe UI"/>
              </a:rPr>
              <a:t>We offer two entry points to open Channels Copilot. </a:t>
            </a:r>
            <a:endParaRPr lang="en-US" sz="1400" dirty="0"/>
          </a:p>
        </p:txBody>
      </p:sp>
      <p:sp useBgFill="1">
        <p:nvSpPr>
          <p:cNvPr id="14" name="Rounded Rectangle 1">
            <a:extLst>
              <a:ext uri="{FF2B5EF4-FFF2-40B4-BE49-F238E27FC236}">
                <a16:creationId xmlns:a16="http://schemas.microsoft.com/office/drawing/2014/main" id="{C4778457-33F1-7C24-5C7E-E9E46D2F2464}"/>
              </a:ext>
              <a:ext uri="{C183D7F6-B498-43B3-948B-1728B52AA6E4}">
                <adec:decorative xmlns:adec="http://schemas.microsoft.com/office/drawing/2017/decorative" val="1"/>
              </a:ext>
            </a:extLst>
          </p:cNvPr>
          <p:cNvSpPr/>
          <p:nvPr/>
        </p:nvSpPr>
        <p:spPr bwMode="auto">
          <a:xfrm>
            <a:off x="347003" y="1053777"/>
            <a:ext cx="11722338" cy="5619953"/>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cxnSp>
        <p:nvCxnSpPr>
          <p:cNvPr id="15" name="Straight Connector 14">
            <a:extLst>
              <a:ext uri="{FF2B5EF4-FFF2-40B4-BE49-F238E27FC236}">
                <a16:creationId xmlns:a16="http://schemas.microsoft.com/office/drawing/2014/main" id="{1113A892-CB40-CBB0-CE39-0E497E9A1258}"/>
              </a:ext>
              <a:ext uri="{C183D7F6-B498-43B3-948B-1728B52AA6E4}">
                <adec:decorative xmlns:adec="http://schemas.microsoft.com/office/drawing/2017/decorative" val="1"/>
              </a:ext>
            </a:extLst>
          </p:cNvPr>
          <p:cNvCxnSpPr>
            <a:cxnSpLocks/>
          </p:cNvCxnSpPr>
          <p:nvPr/>
        </p:nvCxnSpPr>
        <p:spPr>
          <a:xfrm>
            <a:off x="4549482" y="1333501"/>
            <a:ext cx="0" cy="5106770"/>
          </a:xfrm>
          <a:prstGeom prst="line">
            <a:avLst/>
          </a:prstGeom>
          <a:noFill/>
          <a:ln w="6350" cap="flat" cmpd="sng" algn="ctr">
            <a:solidFill>
              <a:schemeClr val="bg1"/>
            </a:solidFill>
            <a:prstDash val="solid"/>
            <a:miter lim="800000"/>
          </a:ln>
          <a:effectLst/>
        </p:spPr>
      </p:cxnSp>
      <p:sp>
        <p:nvSpPr>
          <p:cNvPr id="16" name="TextBox 1">
            <a:extLst>
              <a:ext uri="{FF2B5EF4-FFF2-40B4-BE49-F238E27FC236}">
                <a16:creationId xmlns:a16="http://schemas.microsoft.com/office/drawing/2014/main" id="{17EC689A-7889-B9F0-92AE-645510145B08}"/>
              </a:ext>
            </a:extLst>
          </p:cNvPr>
          <p:cNvSpPr txBox="1"/>
          <p:nvPr/>
        </p:nvSpPr>
        <p:spPr>
          <a:xfrm>
            <a:off x="614288" y="1415214"/>
            <a:ext cx="3622159" cy="43088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Segoe UI"/>
              </a:rPr>
              <a:t>Option #1: Navigate to the three dots on the channel post of interest to open Copilot.</a:t>
            </a:r>
          </a:p>
        </p:txBody>
      </p:sp>
      <p:pic>
        <p:nvPicPr>
          <p:cNvPr id="17" name="Picture 16" descr="A screenshot of the dropdown list. ">
            <a:extLst>
              <a:ext uri="{FF2B5EF4-FFF2-40B4-BE49-F238E27FC236}">
                <a16:creationId xmlns:a16="http://schemas.microsoft.com/office/drawing/2014/main" id="{3B964AC2-BC64-1029-29B9-80FA8DE12024}"/>
              </a:ext>
            </a:extLst>
          </p:cNvPr>
          <p:cNvPicPr>
            <a:picLocks noChangeAspect="1"/>
          </p:cNvPicPr>
          <p:nvPr/>
        </p:nvPicPr>
        <p:blipFill>
          <a:blip r:embed="rId3"/>
          <a:srcRect l="7239"/>
          <a:stretch/>
        </p:blipFill>
        <p:spPr>
          <a:xfrm>
            <a:off x="539679" y="1990609"/>
            <a:ext cx="3702512" cy="4565587"/>
          </a:xfrm>
          <a:prstGeom prst="rect">
            <a:avLst/>
          </a:prstGeom>
        </p:spPr>
      </p:pic>
      <p:sp>
        <p:nvSpPr>
          <p:cNvPr id="20" name="TextBox 11">
            <a:extLst>
              <a:ext uri="{FF2B5EF4-FFF2-40B4-BE49-F238E27FC236}">
                <a16:creationId xmlns:a16="http://schemas.microsoft.com/office/drawing/2014/main" id="{598C5ADF-9F3E-AFB9-9959-08BEFF9520D6}"/>
              </a:ext>
            </a:extLst>
          </p:cNvPr>
          <p:cNvSpPr txBox="1"/>
          <p:nvPr/>
        </p:nvSpPr>
        <p:spPr>
          <a:xfrm>
            <a:off x="4852988" y="1415214"/>
            <a:ext cx="7077074" cy="43088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Segoe UI"/>
              </a:rPr>
              <a:t>Option #2: Within the channel post of interest, click to expand the full conversation and find the Copilot entry point in the upper right-hand corner.</a:t>
            </a:r>
          </a:p>
        </p:txBody>
      </p:sp>
      <p:pic>
        <p:nvPicPr>
          <p:cNvPr id="18" name="Picture 17" descr="A screenshot of where to click to expand the full conversation ">
            <a:extLst>
              <a:ext uri="{FF2B5EF4-FFF2-40B4-BE49-F238E27FC236}">
                <a16:creationId xmlns:a16="http://schemas.microsoft.com/office/drawing/2014/main" id="{D6B45E1A-797D-9AB2-399F-988EBFDD52C3}"/>
              </a:ext>
            </a:extLst>
          </p:cNvPr>
          <p:cNvPicPr>
            <a:picLocks noChangeAspect="1"/>
          </p:cNvPicPr>
          <p:nvPr/>
        </p:nvPicPr>
        <p:blipFill>
          <a:blip r:embed="rId4"/>
          <a:stretch>
            <a:fillRect/>
          </a:stretch>
        </p:blipFill>
        <p:spPr>
          <a:xfrm>
            <a:off x="4852988" y="1985963"/>
            <a:ext cx="7077075" cy="1890272"/>
          </a:xfrm>
          <a:prstGeom prst="rect">
            <a:avLst/>
          </a:prstGeom>
        </p:spPr>
      </p:pic>
      <p:pic>
        <p:nvPicPr>
          <p:cNvPr id="19" name="Picture 18" descr="A screenshot of the expanded chat">
            <a:extLst>
              <a:ext uri="{FF2B5EF4-FFF2-40B4-BE49-F238E27FC236}">
                <a16:creationId xmlns:a16="http://schemas.microsoft.com/office/drawing/2014/main" id="{613333F8-813D-CEAA-EB24-C2B44D39C85B}"/>
              </a:ext>
            </a:extLst>
          </p:cNvPr>
          <p:cNvPicPr>
            <a:picLocks noChangeAspect="1"/>
          </p:cNvPicPr>
          <p:nvPr/>
        </p:nvPicPr>
        <p:blipFill>
          <a:blip r:embed="rId5"/>
          <a:stretch>
            <a:fillRect/>
          </a:stretch>
        </p:blipFill>
        <p:spPr>
          <a:xfrm>
            <a:off x="4862513" y="4271963"/>
            <a:ext cx="7067550" cy="1880519"/>
          </a:xfrm>
          <a:prstGeom prst="rect">
            <a:avLst/>
          </a:prstGeom>
        </p:spPr>
      </p:pic>
    </p:spTree>
    <p:extLst>
      <p:ext uri="{BB962C8B-B14F-4D97-AF65-F5344CB8AC3E}">
        <p14:creationId xmlns:p14="http://schemas.microsoft.com/office/powerpoint/2010/main" val="76169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802E-7FDD-A104-59BF-8B114401CFAD}"/>
              </a:ext>
            </a:extLst>
          </p:cNvPr>
          <p:cNvSpPr>
            <a:spLocks noGrp="1"/>
          </p:cNvSpPr>
          <p:nvPr>
            <p:ph type="title"/>
          </p:nvPr>
        </p:nvSpPr>
        <p:spPr/>
        <p:txBody>
          <a:bodyPr/>
          <a:lstStyle/>
          <a:p>
            <a:r>
              <a:rPr lang="en-US" dirty="0">
                <a:cs typeface="Segoe UI Semibold"/>
              </a:rPr>
              <a:t>Channels Copilot highlights</a:t>
            </a:r>
            <a:endParaRPr lang="en-US" dirty="0"/>
          </a:p>
        </p:txBody>
      </p:sp>
      <p:sp useBgFill="1">
        <p:nvSpPr>
          <p:cNvPr id="4" name="Rounded Rectangle 1">
            <a:extLst>
              <a:ext uri="{FF2B5EF4-FFF2-40B4-BE49-F238E27FC236}">
                <a16:creationId xmlns:a16="http://schemas.microsoft.com/office/drawing/2014/main" id="{4CF293A9-9F14-1F90-AF9A-BE66DEC5FA2F}"/>
              </a:ext>
              <a:ext uri="{C183D7F6-B498-43B3-948B-1728B52AA6E4}">
                <adec:decorative xmlns:adec="http://schemas.microsoft.com/office/drawing/2017/decorative" val="1"/>
              </a:ext>
            </a:extLst>
          </p:cNvPr>
          <p:cNvSpPr/>
          <p:nvPr/>
        </p:nvSpPr>
        <p:spPr bwMode="auto">
          <a:xfrm>
            <a:off x="495300" y="1333501"/>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6" name="TextBox 5">
            <a:extLst>
              <a:ext uri="{FF2B5EF4-FFF2-40B4-BE49-F238E27FC236}">
                <a16:creationId xmlns:a16="http://schemas.microsoft.com/office/drawing/2014/main" id="{72AF802F-27B7-96AE-0460-C7704676DC08}"/>
              </a:ext>
            </a:extLst>
          </p:cNvPr>
          <p:cNvSpPr txBox="1"/>
          <p:nvPr/>
        </p:nvSpPr>
        <p:spPr>
          <a:xfrm>
            <a:off x="992542" y="1484785"/>
            <a:ext cx="3312999"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dirty="0">
                <a:cs typeface="Segoe UI"/>
              </a:rPr>
              <a:t>Differentiator</a:t>
            </a:r>
            <a:endParaRPr lang="en-US" sz="1400" dirty="0"/>
          </a:p>
          <a:p>
            <a:r>
              <a:rPr lang="en-US" sz="1400" dirty="0">
                <a:cs typeface="Segoe UI"/>
              </a:rPr>
              <a:t>Channels Copilot has a button signifying that it is associated with a channel post.  </a:t>
            </a:r>
          </a:p>
        </p:txBody>
      </p:sp>
      <p:pic>
        <p:nvPicPr>
          <p:cNvPr id="8" name="Picture 7" descr="A screenshot of how it's associated with the channel post">
            <a:extLst>
              <a:ext uri="{FF2B5EF4-FFF2-40B4-BE49-F238E27FC236}">
                <a16:creationId xmlns:a16="http://schemas.microsoft.com/office/drawing/2014/main" id="{0D4DED24-EEF4-AE2F-E379-CA136A7503FD}"/>
              </a:ext>
            </a:extLst>
          </p:cNvPr>
          <p:cNvPicPr>
            <a:picLocks noChangeAspect="1"/>
          </p:cNvPicPr>
          <p:nvPr/>
        </p:nvPicPr>
        <p:blipFill>
          <a:blip r:embed="rId2"/>
          <a:stretch>
            <a:fillRect/>
          </a:stretch>
        </p:blipFill>
        <p:spPr>
          <a:xfrm>
            <a:off x="931715" y="2211360"/>
            <a:ext cx="3435803" cy="4060955"/>
          </a:xfrm>
          <a:prstGeom prst="rect">
            <a:avLst/>
          </a:prstGeom>
        </p:spPr>
      </p:pic>
      <p:sp>
        <p:nvSpPr>
          <p:cNvPr id="11" name="TextBox 10">
            <a:extLst>
              <a:ext uri="{FF2B5EF4-FFF2-40B4-BE49-F238E27FC236}">
                <a16:creationId xmlns:a16="http://schemas.microsoft.com/office/drawing/2014/main" id="{2FDFAFE7-A5FB-A5B4-9999-A8C9449DE097}"/>
              </a:ext>
            </a:extLst>
          </p:cNvPr>
          <p:cNvSpPr txBox="1"/>
          <p:nvPr/>
        </p:nvSpPr>
        <p:spPr>
          <a:xfrm>
            <a:off x="6310991" y="1562540"/>
            <a:ext cx="4292713"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dirty="0">
                <a:cs typeface="Segoe UI"/>
              </a:rPr>
              <a:t>Suggested prompts</a:t>
            </a:r>
            <a:endParaRPr lang="en-US" sz="1400" dirty="0"/>
          </a:p>
          <a:p>
            <a:r>
              <a:rPr lang="en-US" sz="1400" dirty="0">
                <a:cs typeface="Segoe UI"/>
              </a:rPr>
              <a:t>Channels Copilot also has suggested prompts for you to explore the power of Copilot in channels. </a:t>
            </a:r>
          </a:p>
        </p:txBody>
      </p:sp>
      <p:pic>
        <p:nvPicPr>
          <p:cNvPr id="10" name="Picture 9" descr="A screenshot of suggested prompts">
            <a:extLst>
              <a:ext uri="{FF2B5EF4-FFF2-40B4-BE49-F238E27FC236}">
                <a16:creationId xmlns:a16="http://schemas.microsoft.com/office/drawing/2014/main" id="{7E36E7A8-699E-26F7-4C14-F20877D839A2}"/>
              </a:ext>
            </a:extLst>
          </p:cNvPr>
          <p:cNvPicPr>
            <a:picLocks noChangeAspect="1"/>
          </p:cNvPicPr>
          <p:nvPr/>
        </p:nvPicPr>
        <p:blipFill>
          <a:blip r:embed="rId3"/>
          <a:srcRect r="8659"/>
          <a:stretch/>
        </p:blipFill>
        <p:spPr>
          <a:xfrm>
            <a:off x="6095085" y="2460175"/>
            <a:ext cx="4718556" cy="3159690"/>
          </a:xfrm>
          <a:prstGeom prst="rect">
            <a:avLst/>
          </a:prstGeom>
        </p:spPr>
      </p:pic>
      <p:cxnSp>
        <p:nvCxnSpPr>
          <p:cNvPr id="5" name="Straight Connector 4">
            <a:extLst>
              <a:ext uri="{FF2B5EF4-FFF2-40B4-BE49-F238E27FC236}">
                <a16:creationId xmlns:a16="http://schemas.microsoft.com/office/drawing/2014/main" id="{B64C48CF-D943-4404-CA9F-D415A093EEEE}"/>
              </a:ext>
              <a:ext uri="{C183D7F6-B498-43B3-948B-1728B52AA6E4}">
                <adec:decorative xmlns:adec="http://schemas.microsoft.com/office/drawing/2017/decorative" val="1"/>
              </a:ext>
            </a:extLst>
          </p:cNvPr>
          <p:cNvCxnSpPr>
            <a:cxnSpLocks/>
          </p:cNvCxnSpPr>
          <p:nvPr/>
        </p:nvCxnSpPr>
        <p:spPr>
          <a:xfrm>
            <a:off x="5273757" y="1333501"/>
            <a:ext cx="0" cy="5106770"/>
          </a:xfrm>
          <a:prstGeom prst="line">
            <a:avLst/>
          </a:prstGeom>
          <a:noFill/>
          <a:ln w="6350" cap="flat" cmpd="sng" algn="ctr">
            <a:solidFill>
              <a:schemeClr val="bg1"/>
            </a:solidFill>
            <a:prstDash val="solid"/>
            <a:miter lim="800000"/>
          </a:ln>
          <a:effectLst/>
        </p:spPr>
      </p:cxnSp>
    </p:spTree>
    <p:extLst>
      <p:ext uri="{BB962C8B-B14F-4D97-AF65-F5344CB8AC3E}">
        <p14:creationId xmlns:p14="http://schemas.microsoft.com/office/powerpoint/2010/main" val="39742757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CE11-3D70-5610-8CF1-611402EE6FEA}"/>
              </a:ext>
            </a:extLst>
          </p:cNvPr>
          <p:cNvSpPr txBox="1">
            <a:spLocks/>
          </p:cNvSpPr>
          <p:nvPr/>
        </p:nvSpPr>
        <p:spPr>
          <a:xfrm>
            <a:off x="588963" y="342439"/>
            <a:ext cx="11010900" cy="246221"/>
          </a:xfrm>
          <a:prstGeom prst="rect">
            <a:avLst/>
          </a:prstGeom>
        </p:spPr>
        <p:txBody>
          <a:bodyPr vert="horz" wrap="square" lIns="0" tIns="0" rIns="0" bIns="0" rtlCol="0" anchor="b">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gn="ctr"/>
            <a:r>
              <a:rPr lang="en-US" sz="1600">
                <a:solidFill>
                  <a:srgbClr val="0078D4"/>
                </a:solidFill>
              </a:rPr>
              <a:t>Microsoft 365 Copilot</a:t>
            </a:r>
          </a:p>
        </p:txBody>
      </p:sp>
      <p:sp>
        <p:nvSpPr>
          <p:cNvPr id="3" name="Title 1">
            <a:extLst>
              <a:ext uri="{FF2B5EF4-FFF2-40B4-BE49-F238E27FC236}">
                <a16:creationId xmlns:a16="http://schemas.microsoft.com/office/drawing/2014/main" id="{5F9DE23A-0AB6-035B-1A45-063B03C80944}"/>
              </a:ext>
            </a:extLst>
          </p:cNvPr>
          <p:cNvSpPr txBox="1">
            <a:spLocks noGrp="1"/>
          </p:cNvSpPr>
          <p:nvPr>
            <p:ph type="title" idx="4294967295"/>
          </p:nvPr>
        </p:nvSpPr>
        <p:spPr>
          <a:xfrm>
            <a:off x="588261" y="585216"/>
            <a:ext cx="1101160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lang="en-US" sz="3600" b="0" kern="1200" cap="none" spc="0" baseline="0">
                <a:ln w="3175">
                  <a:noFill/>
                </a:ln>
                <a:solidFill>
                  <a:srgbClr val="000000"/>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mj-lt"/>
                <a:ea typeface="+mj-ea"/>
                <a:cs typeface="+mj-cs"/>
              </a:rPr>
              <a:t>Skilling experiences</a:t>
            </a:r>
          </a:p>
        </p:txBody>
      </p:sp>
      <p:sp useBgFill="1">
        <p:nvSpPr>
          <p:cNvPr id="5" name="Rounded Rectangle 1">
            <a:extLst>
              <a:ext uri="{FF2B5EF4-FFF2-40B4-BE49-F238E27FC236}">
                <a16:creationId xmlns:a16="http://schemas.microsoft.com/office/drawing/2014/main" id="{2D414678-4920-3DA4-A15C-72DA3E2ECDE8}"/>
              </a:ext>
              <a:ext uri="{C183D7F6-B498-43B3-948B-1728B52AA6E4}">
                <adec:decorative xmlns:adec="http://schemas.microsoft.com/office/drawing/2017/decorative" val="1"/>
              </a:ext>
            </a:extLst>
          </p:cNvPr>
          <p:cNvSpPr/>
          <p:nvPr/>
        </p:nvSpPr>
        <p:spPr bwMode="auto">
          <a:xfrm>
            <a:off x="579438" y="1558688"/>
            <a:ext cx="4954763" cy="3985741"/>
          </a:xfrm>
          <a:prstGeom prst="roundRect">
            <a:avLst>
              <a:gd name="adj" fmla="val 3507"/>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a:solidFill>
                <a:schemeClr val="tx1"/>
              </a:solidFill>
              <a:latin typeface="Segoe UI"/>
              <a:cs typeface="Segoe UI" pitchFamily="34" charset="0"/>
            </a:endParaRPr>
          </a:p>
        </p:txBody>
      </p:sp>
      <p:sp>
        <p:nvSpPr>
          <p:cNvPr id="6" name="TextBox 5">
            <a:extLst>
              <a:ext uri="{FF2B5EF4-FFF2-40B4-BE49-F238E27FC236}">
                <a16:creationId xmlns:a16="http://schemas.microsoft.com/office/drawing/2014/main" id="{2AD5768B-F2A6-1DC7-476E-9FADA00F833D}"/>
              </a:ext>
            </a:extLst>
          </p:cNvPr>
          <p:cNvSpPr txBox="1"/>
          <p:nvPr/>
        </p:nvSpPr>
        <p:spPr>
          <a:xfrm>
            <a:off x="3524971" y="1789538"/>
            <a:ext cx="1750979" cy="3524042"/>
          </a:xfrm>
          <a:prstGeom prst="rect">
            <a:avLst/>
          </a:prstGeom>
          <a:noFill/>
        </p:spPr>
        <p:txBody>
          <a:bodyPr wrap="square" lIns="0" tIns="0" rIns="0" bIns="0" rtlCol="0" anchor="ctr">
            <a:spAutoFit/>
          </a:bodyPr>
          <a:lstStyle/>
          <a:p>
            <a:pPr>
              <a:spcAft>
                <a:spcPts val="600"/>
              </a:spcAft>
            </a:pPr>
            <a:r>
              <a:rPr lang="en-US" sz="1400">
                <a:solidFill>
                  <a:srgbClr val="0078D4"/>
                </a:solidFill>
                <a:latin typeface="Segoe UI Semibold" panose="020B0502040204020203" pitchFamily="34" charset="0"/>
                <a:cs typeface="Segoe UI Semibold" panose="020B0502040204020203" pitchFamily="34" charset="0"/>
                <a:hlinkClick r:id="rId2">
                  <a:extLst>
                    <a:ext uri="{A12FA001-AC4F-418D-AE19-62706E023703}">
                      <ahyp:hlinkClr xmlns:ahyp="http://schemas.microsoft.com/office/drawing/2018/hyperlinkcolor" val="tx"/>
                    </a:ext>
                  </a:extLst>
                </a:hlinkClick>
              </a:rPr>
              <a:t>Microsoft</a:t>
            </a:r>
            <a:br>
              <a:rPr lang="en-US" sz="1400">
                <a:solidFill>
                  <a:srgbClr val="0078D4"/>
                </a:solidFill>
                <a:latin typeface="Segoe UI Semibold" panose="020B0502040204020203" pitchFamily="34" charset="0"/>
                <a:cs typeface="Segoe UI Semibold" panose="020B0502040204020203" pitchFamily="34" charset="0"/>
                <a:hlinkClick r:id="rId2">
                  <a:extLst>
                    <a:ext uri="{A12FA001-AC4F-418D-AE19-62706E023703}">
                      <ahyp:hlinkClr xmlns:ahyp="http://schemas.microsoft.com/office/drawing/2018/hyperlinkcolor" val="tx"/>
                    </a:ext>
                  </a:extLst>
                </a:hlinkClick>
              </a:rPr>
            </a:br>
            <a:r>
              <a:rPr lang="en-US" sz="1400">
                <a:solidFill>
                  <a:srgbClr val="0078D4"/>
                </a:solidFill>
                <a:latin typeface="Segoe UI Semibold" panose="020B0502040204020203" pitchFamily="34" charset="0"/>
                <a:cs typeface="Segoe UI Semibold" panose="020B0502040204020203" pitchFamily="34" charset="0"/>
                <a:hlinkClick r:id="rId2">
                  <a:extLst>
                    <a:ext uri="{A12FA001-AC4F-418D-AE19-62706E023703}">
                      <ahyp:hlinkClr xmlns:ahyp="http://schemas.microsoft.com/office/drawing/2018/hyperlinkcolor" val="tx"/>
                    </a:ext>
                  </a:extLst>
                </a:hlinkClick>
              </a:rPr>
              <a:t>Copilot Academy</a:t>
            </a:r>
            <a:endParaRPr lang="en-US" sz="1400">
              <a:solidFill>
                <a:srgbClr val="0078D4"/>
              </a:solidFill>
              <a:latin typeface="Segoe UI Semibold" panose="020B0502040204020203" pitchFamily="34" charset="0"/>
              <a:cs typeface="Segoe UI Semibold" panose="020B0502040204020203" pitchFamily="34" charset="0"/>
            </a:endParaRPr>
          </a:p>
          <a:p>
            <a:pPr marL="112713" marR="0" lvl="0" indent="-112713" algn="l" defTabSz="914400" rtl="0" eaLnBrk="1" fontAlgn="auto" latinLnBrk="0" hangingPunct="1">
              <a:spcBef>
                <a:spcPts val="600"/>
              </a:spcBef>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Available to all Microsoft 365 Copilot customers</a:t>
            </a:r>
          </a:p>
          <a:p>
            <a:pPr marL="112713" marR="0" lvl="0" indent="-112713" algn="l" defTabSz="914400" rtl="0" eaLnBrk="1" fontAlgn="auto" latinLnBrk="0" hangingPunct="1">
              <a:spcBef>
                <a:spcPts val="600"/>
              </a:spcBef>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Centralized location to help with the basics </a:t>
            </a:r>
            <a:r>
              <a:rPr lang="en-US" sz="1100">
                <a:solidFill>
                  <a:prstClr val="black"/>
                </a:solidFill>
                <a:latin typeface="Segoe UI"/>
              </a:rPr>
              <a:t>of </a:t>
            </a:r>
            <a:r>
              <a:rPr kumimoji="0" lang="en-US" sz="1100" b="0" i="0" u="none" strike="noStrike" kern="1200" cap="none" spc="0" normalizeH="0" baseline="0" noProof="0">
                <a:ln>
                  <a:noFill/>
                </a:ln>
                <a:solidFill>
                  <a:prstClr val="black"/>
                </a:solidFill>
                <a:effectLst/>
                <a:uLnTx/>
                <a:uFillTx/>
                <a:latin typeface="Segoe UI"/>
                <a:ea typeface="+mn-ea"/>
                <a:cs typeface="+mn-cs"/>
              </a:rPr>
              <a:t>Copilot learning and upskilling, pulling the best content from available free Microsoft sources</a:t>
            </a:r>
          </a:p>
          <a:p>
            <a:pPr marL="112713" marR="0" lvl="0" indent="-112713" algn="l" defTabSz="914400" rtl="0" eaLnBrk="1" fontAlgn="auto" latinLnBrk="0" hangingPunct="1">
              <a:spcBef>
                <a:spcPts val="600"/>
              </a:spcBef>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Structured content in easily consumable learning paths curated </a:t>
            </a:r>
            <a:br>
              <a:rPr kumimoji="0" lang="en-US" sz="1100" b="0" i="0" u="none" strike="noStrike" kern="1200" cap="none" spc="0" normalizeH="0" baseline="0" noProof="0">
                <a:ln>
                  <a:noFill/>
                </a:ln>
                <a:solidFill>
                  <a:prstClr val="black"/>
                </a:solidFill>
                <a:effectLst/>
                <a:uLnTx/>
                <a:uFillTx/>
                <a:latin typeface="Segoe UI"/>
                <a:ea typeface="+mn-ea"/>
                <a:cs typeface="+mn-cs"/>
              </a:rPr>
            </a:br>
            <a:r>
              <a:rPr kumimoji="0" lang="en-US" sz="1100" b="0" i="0" u="none" strike="noStrike" kern="1200" cap="none" spc="0" normalizeH="0" baseline="0" noProof="0">
                <a:ln>
                  <a:noFill/>
                </a:ln>
                <a:solidFill>
                  <a:prstClr val="black"/>
                </a:solidFill>
                <a:effectLst/>
                <a:uLnTx/>
                <a:uFillTx/>
                <a:latin typeface="Segoe UI"/>
                <a:ea typeface="+mn-ea"/>
                <a:cs typeface="+mn-cs"/>
              </a:rPr>
              <a:t>by Microsoft experts</a:t>
            </a:r>
          </a:p>
          <a:p>
            <a:pPr marL="112713" marR="0" lvl="0" indent="-112713" algn="l" defTabSz="914400" rtl="0" eaLnBrk="1" fontAlgn="auto" latinLnBrk="0" hangingPunct="1">
              <a:spcBef>
                <a:spcPts val="600"/>
              </a:spcBef>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Develop your AI interaction skills from your Viva Learning app </a:t>
            </a:r>
            <a:br>
              <a:rPr kumimoji="0" lang="en-US" sz="1100" b="0" i="0" u="none" strike="noStrike" kern="1200" cap="none" spc="0" normalizeH="0" baseline="0" noProof="0">
                <a:ln>
                  <a:noFill/>
                </a:ln>
                <a:solidFill>
                  <a:prstClr val="black"/>
                </a:solidFill>
                <a:effectLst/>
                <a:uLnTx/>
                <a:uFillTx/>
                <a:latin typeface="Segoe UI"/>
                <a:ea typeface="+mn-ea"/>
                <a:cs typeface="+mn-cs"/>
              </a:rPr>
            </a:br>
            <a:r>
              <a:rPr kumimoji="0" lang="en-US" sz="1100" b="0" i="0" u="none" strike="noStrike" kern="1200" cap="none" spc="0" normalizeH="0" baseline="0" noProof="0">
                <a:ln>
                  <a:noFill/>
                </a:ln>
                <a:solidFill>
                  <a:prstClr val="black"/>
                </a:solidFill>
                <a:effectLst/>
                <a:uLnTx/>
                <a:uFillTx/>
                <a:latin typeface="Segoe UI"/>
                <a:ea typeface="+mn-ea"/>
                <a:cs typeface="+mn-cs"/>
              </a:rPr>
              <a:t>in Teams or webapp</a:t>
            </a:r>
          </a:p>
        </p:txBody>
      </p:sp>
      <p:pic>
        <p:nvPicPr>
          <p:cNvPr id="7" name="Picture 6">
            <a:extLst>
              <a:ext uri="{FF2B5EF4-FFF2-40B4-BE49-F238E27FC236}">
                <a16:creationId xmlns:a16="http://schemas.microsoft.com/office/drawing/2014/main" id="{A72E6C6C-8A0A-B788-6B02-1F4231AEA9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791" y="1659957"/>
            <a:ext cx="2679065" cy="3797203"/>
          </a:xfrm>
          <a:prstGeom prst="roundRect">
            <a:avLst>
              <a:gd name="adj" fmla="val 2150"/>
            </a:avLst>
          </a:prstGeom>
          <a:ln w="3175">
            <a:solidFill>
              <a:schemeClr val="bg1">
                <a:lumMod val="50000"/>
              </a:schemeClr>
            </a:solidFill>
          </a:ln>
        </p:spPr>
      </p:pic>
      <p:sp useBgFill="1">
        <p:nvSpPr>
          <p:cNvPr id="8" name="Rounded Rectangle 1">
            <a:extLst>
              <a:ext uri="{FF2B5EF4-FFF2-40B4-BE49-F238E27FC236}">
                <a16:creationId xmlns:a16="http://schemas.microsoft.com/office/drawing/2014/main" id="{1D7F6B5E-9479-5DBC-2CA2-E8C50B4D1888}"/>
              </a:ext>
              <a:ext uri="{C183D7F6-B498-43B3-948B-1728B52AA6E4}">
                <adec:decorative xmlns:adec="http://schemas.microsoft.com/office/drawing/2017/decorative" val="1"/>
              </a:ext>
            </a:extLst>
          </p:cNvPr>
          <p:cNvSpPr/>
          <p:nvPr/>
        </p:nvSpPr>
        <p:spPr bwMode="auto">
          <a:xfrm>
            <a:off x="6035043" y="1558688"/>
            <a:ext cx="5564820" cy="1828800"/>
          </a:xfrm>
          <a:prstGeom prst="roundRect">
            <a:avLst>
              <a:gd name="adj" fmla="val 743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a:solidFill>
                <a:schemeClr val="tx1"/>
              </a:solidFill>
              <a:latin typeface="Segoe UI"/>
              <a:cs typeface="Segoe UI" pitchFamily="34" charset="0"/>
            </a:endParaRPr>
          </a:p>
        </p:txBody>
      </p:sp>
      <p:sp>
        <p:nvSpPr>
          <p:cNvPr id="9" name="TextBox 8">
            <a:extLst>
              <a:ext uri="{FF2B5EF4-FFF2-40B4-BE49-F238E27FC236}">
                <a16:creationId xmlns:a16="http://schemas.microsoft.com/office/drawing/2014/main" id="{5688791E-07ED-303B-2A06-F78566948ED4}"/>
              </a:ext>
            </a:extLst>
          </p:cNvPr>
          <p:cNvSpPr txBox="1"/>
          <p:nvPr/>
        </p:nvSpPr>
        <p:spPr>
          <a:xfrm>
            <a:off x="8996142" y="1826757"/>
            <a:ext cx="2419947" cy="1292662"/>
          </a:xfrm>
          <a:prstGeom prst="rect">
            <a:avLst/>
          </a:prstGeom>
          <a:noFill/>
        </p:spPr>
        <p:txBody>
          <a:bodyPr wrap="square" lIns="0" tIns="0" rIns="0" bIns="0" rtlCol="0" anchor="ctr">
            <a:spAutoFit/>
          </a:bodyPr>
          <a:lstStyle/>
          <a:p>
            <a:pPr>
              <a:spcAft>
                <a:spcPts val="600"/>
              </a:spcAft>
            </a:pPr>
            <a:r>
              <a:rPr lang="en-US" sz="1400">
                <a:solidFill>
                  <a:srgbClr val="0078D4"/>
                </a:solidFill>
                <a:latin typeface="Segoe UI Semibold" panose="020B0502040204020203" pitchFamily="34" charset="0"/>
                <a:cs typeface="Segoe UI Semibold" panose="020B0502040204020203" pitchFamily="34" charset="0"/>
                <a:hlinkClick r:id="rId4">
                  <a:extLst>
                    <a:ext uri="{A12FA001-AC4F-418D-AE19-62706E023703}">
                      <ahyp:hlinkClr xmlns:ahyp="http://schemas.microsoft.com/office/drawing/2018/hyperlinkcolor" val="tx"/>
                    </a:ext>
                  </a:extLst>
                </a:hlinkClick>
              </a:rPr>
              <a:t>Microsoft Learn</a:t>
            </a:r>
            <a:endParaRPr lang="en-US" sz="1400">
              <a:solidFill>
                <a:srgbClr val="0078D4"/>
              </a:solidFill>
              <a:latin typeface="Segoe UI Semibold" panose="020B0502040204020203" pitchFamily="34" charset="0"/>
              <a:cs typeface="Segoe UI Semibold" panose="020B0502040204020203" pitchFamily="34" charset="0"/>
            </a:endParaRPr>
          </a:p>
          <a:p>
            <a:pPr marL="112713" indent="-112713">
              <a:spcBef>
                <a:spcPts val="600"/>
              </a:spcBef>
              <a:buFont typeface="Arial" panose="020B0604020202020204" pitchFamily="34" charset="0"/>
              <a:buChar char="•"/>
              <a:defRPr/>
            </a:pPr>
            <a:r>
              <a:rPr lang="en-US" sz="1100">
                <a:solidFill>
                  <a:prstClr val="black"/>
                </a:solidFill>
                <a:latin typeface="Segoe UI"/>
              </a:rPr>
              <a:t>Free, on-demand training content </a:t>
            </a:r>
            <a:br>
              <a:rPr lang="en-US" sz="1100">
                <a:solidFill>
                  <a:prstClr val="black"/>
                </a:solidFill>
                <a:latin typeface="Segoe UI"/>
              </a:rPr>
            </a:br>
            <a:r>
              <a:rPr lang="en-US" sz="1100">
                <a:solidFill>
                  <a:prstClr val="black"/>
                </a:solidFill>
                <a:latin typeface="Segoe UI"/>
              </a:rPr>
              <a:t>for skill development</a:t>
            </a:r>
          </a:p>
          <a:p>
            <a:pPr marL="112713" indent="-112713">
              <a:spcBef>
                <a:spcPts val="600"/>
              </a:spcBef>
              <a:buFont typeface="Arial" panose="020B0604020202020204" pitchFamily="34" charset="0"/>
              <a:buChar char="•"/>
              <a:defRPr/>
            </a:pPr>
            <a:r>
              <a:rPr lang="en-US" sz="1100">
                <a:solidFill>
                  <a:prstClr val="black"/>
                </a:solidFill>
                <a:latin typeface="Segoe UI"/>
              </a:rPr>
              <a:t>Step-by-step exercises guiding learners through common Copilot prompts and use cases </a:t>
            </a:r>
          </a:p>
        </p:txBody>
      </p:sp>
      <p:sp useBgFill="1">
        <p:nvSpPr>
          <p:cNvPr id="10" name="Rounded Rectangle 1">
            <a:extLst>
              <a:ext uri="{FF2B5EF4-FFF2-40B4-BE49-F238E27FC236}">
                <a16:creationId xmlns:a16="http://schemas.microsoft.com/office/drawing/2014/main" id="{922402DD-86E8-211B-DD78-B74C52000893}"/>
              </a:ext>
              <a:ext uri="{C183D7F6-B498-43B3-948B-1728B52AA6E4}">
                <adec:decorative xmlns:adec="http://schemas.microsoft.com/office/drawing/2017/decorative" val="1"/>
              </a:ext>
            </a:extLst>
          </p:cNvPr>
          <p:cNvSpPr/>
          <p:nvPr/>
        </p:nvSpPr>
        <p:spPr bwMode="auto">
          <a:xfrm>
            <a:off x="6035042" y="3715629"/>
            <a:ext cx="5564820" cy="1828800"/>
          </a:xfrm>
          <a:prstGeom prst="roundRect">
            <a:avLst>
              <a:gd name="adj" fmla="val 743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a:solidFill>
                <a:schemeClr val="tx1"/>
              </a:solidFill>
              <a:latin typeface="Segoe UI"/>
              <a:cs typeface="Segoe UI" pitchFamily="34" charset="0"/>
            </a:endParaRPr>
          </a:p>
        </p:txBody>
      </p:sp>
      <p:sp>
        <p:nvSpPr>
          <p:cNvPr id="15" name="TextBox 14">
            <a:extLst>
              <a:ext uri="{FF2B5EF4-FFF2-40B4-BE49-F238E27FC236}">
                <a16:creationId xmlns:a16="http://schemas.microsoft.com/office/drawing/2014/main" id="{52BA5241-3F46-E18D-75DC-69C2327A56E6}"/>
              </a:ext>
            </a:extLst>
          </p:cNvPr>
          <p:cNvSpPr txBox="1"/>
          <p:nvPr/>
        </p:nvSpPr>
        <p:spPr>
          <a:xfrm>
            <a:off x="8995689" y="3983698"/>
            <a:ext cx="2361843" cy="1292662"/>
          </a:xfrm>
          <a:prstGeom prst="rect">
            <a:avLst/>
          </a:prstGeom>
          <a:noFill/>
        </p:spPr>
        <p:txBody>
          <a:bodyPr wrap="square" lIns="0" tIns="0" rIns="0" bIns="0" rtlCol="0" anchor="ctr">
            <a:spAutoFit/>
          </a:bodyPr>
          <a:lstStyle/>
          <a:p>
            <a:pPr>
              <a:spcAft>
                <a:spcPts val="600"/>
              </a:spcAft>
            </a:pPr>
            <a:r>
              <a:rPr lang="en-US" sz="1400">
                <a:solidFill>
                  <a:srgbClr val="0078D4"/>
                </a:solidFill>
                <a:latin typeface="Segoe UI Semibold"/>
                <a:cs typeface="Segoe UI Semibold"/>
                <a:hlinkClick r:id="rId5">
                  <a:extLst>
                    <a:ext uri="{A12FA001-AC4F-418D-AE19-62706E023703}">
                      <ahyp:hlinkClr xmlns:ahyp="http://schemas.microsoft.com/office/drawing/2018/hyperlinkcolor" val="tx"/>
                    </a:ext>
                  </a:extLst>
                </a:hlinkClick>
              </a:rPr>
              <a:t>Copilot Prompt Gallery</a:t>
            </a:r>
            <a:endParaRPr lang="en-US" sz="1400">
              <a:solidFill>
                <a:srgbClr val="0078D4"/>
              </a:solidFill>
              <a:latin typeface="Segoe UI Semibold" panose="020B0502040204020203" pitchFamily="34" charset="0"/>
              <a:cs typeface="Segoe UI Semibold" panose="020B0502040204020203" pitchFamily="34" charset="0"/>
              <a:hlinkClick r:id="rId5">
                <a:extLst>
                  <a:ext uri="{A12FA001-AC4F-418D-AE19-62706E023703}">
                    <ahyp:hlinkClr xmlns:ahyp="http://schemas.microsoft.com/office/drawing/2018/hyperlinkcolor" val="tx"/>
                  </a:ext>
                </a:extLst>
              </a:hlinkClick>
            </a:endParaRPr>
          </a:p>
          <a:p>
            <a:pPr marL="112395" indent="-112395">
              <a:spcBef>
                <a:spcPts val="600"/>
              </a:spcBef>
              <a:buFont typeface="Arial" panose="020B0604020202020204" pitchFamily="34" charset="0"/>
              <a:buChar char="•"/>
              <a:defRPr/>
            </a:pPr>
            <a:r>
              <a:rPr lang="en-US" sz="1100">
                <a:solidFill>
                  <a:prstClr val="black"/>
                </a:solidFill>
                <a:latin typeface="Segoe UI"/>
              </a:rPr>
              <a:t>Free location to meet, learn about, </a:t>
            </a:r>
            <a:br>
              <a:rPr lang="en-US" sz="1100">
                <a:solidFill>
                  <a:prstClr val="black"/>
                </a:solidFill>
                <a:latin typeface="Segoe UI"/>
              </a:rPr>
            </a:br>
            <a:r>
              <a:rPr lang="en-US" sz="1100">
                <a:solidFill>
                  <a:prstClr val="black"/>
                </a:solidFill>
                <a:latin typeface="Segoe UI"/>
              </a:rPr>
              <a:t>and test the capabilities of Copilot</a:t>
            </a:r>
            <a:endParaRPr lang="en-US" sz="1100">
              <a:solidFill>
                <a:prstClr val="black"/>
              </a:solidFill>
              <a:latin typeface="Segoe UI"/>
              <a:cs typeface="Segoe UI"/>
            </a:endParaRPr>
          </a:p>
          <a:p>
            <a:pPr marL="112395" indent="-112395">
              <a:spcBef>
                <a:spcPts val="600"/>
              </a:spcBef>
              <a:buFont typeface="Arial" panose="020B0604020202020204" pitchFamily="34" charset="0"/>
              <a:buChar char="•"/>
              <a:defRPr/>
            </a:pPr>
            <a:r>
              <a:rPr lang="en-US" sz="1100">
                <a:solidFill>
                  <a:prstClr val="black"/>
                </a:solidFill>
                <a:latin typeface="Segoe UI"/>
              </a:rPr>
              <a:t>Improve your prompt engineering skills in an interactive hands-on environment</a:t>
            </a:r>
            <a:endParaRPr lang="en-US" sz="1100">
              <a:solidFill>
                <a:prstClr val="black"/>
              </a:solidFill>
              <a:latin typeface="Segoe UI"/>
              <a:cs typeface="Segoe UI"/>
            </a:endParaRPr>
          </a:p>
        </p:txBody>
      </p:sp>
      <p:grpSp>
        <p:nvGrpSpPr>
          <p:cNvPr id="17" name="Group 16">
            <a:extLst>
              <a:ext uri="{FF2B5EF4-FFF2-40B4-BE49-F238E27FC236}">
                <a16:creationId xmlns:a16="http://schemas.microsoft.com/office/drawing/2014/main" id="{946E6BDF-69A9-6741-5580-445C910AFEEA}"/>
              </a:ext>
              <a:ext uri="{C183D7F6-B498-43B3-948B-1728B52AA6E4}">
                <adec:decorative xmlns:adec="http://schemas.microsoft.com/office/drawing/2017/decorative" val="1"/>
              </a:ext>
            </a:extLst>
          </p:cNvPr>
          <p:cNvGrpSpPr/>
          <p:nvPr/>
        </p:nvGrpSpPr>
        <p:grpSpPr>
          <a:xfrm>
            <a:off x="5534200" y="2462270"/>
            <a:ext cx="500841" cy="2175831"/>
            <a:chOff x="5450066" y="2176512"/>
            <a:chExt cx="584975" cy="2963333"/>
          </a:xfrm>
        </p:grpSpPr>
        <p:cxnSp>
          <p:nvCxnSpPr>
            <p:cNvPr id="18" name="Straight Connector 17">
              <a:extLst>
                <a:ext uri="{FF2B5EF4-FFF2-40B4-BE49-F238E27FC236}">
                  <a16:creationId xmlns:a16="http://schemas.microsoft.com/office/drawing/2014/main" id="{AF8072B3-92E8-1D48-D168-36E379F18B53}"/>
                </a:ext>
              </a:extLst>
            </p:cNvPr>
            <p:cNvCxnSpPr>
              <a:cxnSpLocks/>
            </p:cNvCxnSpPr>
            <p:nvPr/>
          </p:nvCxnSpPr>
          <p:spPr>
            <a:xfrm>
              <a:off x="5450066" y="3626456"/>
              <a:ext cx="291887" cy="0"/>
            </a:xfrm>
            <a:prstGeom prst="line">
              <a:avLst/>
            </a:prstGeom>
            <a:ln w="25400" cap="rnd">
              <a:solidFill>
                <a:srgbClr val="8661C5"/>
              </a:solidFill>
              <a:round/>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52BCC5-33BE-EBCF-D6B1-1F7A4A373159}"/>
                </a:ext>
              </a:extLst>
            </p:cNvPr>
            <p:cNvCxnSpPr>
              <a:cxnSpLocks/>
            </p:cNvCxnSpPr>
            <p:nvPr/>
          </p:nvCxnSpPr>
          <p:spPr>
            <a:xfrm flipH="1">
              <a:off x="5741953" y="5139845"/>
              <a:ext cx="293088" cy="0"/>
            </a:xfrm>
            <a:prstGeom prst="line">
              <a:avLst/>
            </a:prstGeom>
            <a:ln w="25400" cap="rnd">
              <a:solidFill>
                <a:srgbClr val="8661C5"/>
              </a:solidFill>
              <a:round/>
              <a:headEnd type="oval"/>
              <a:tailEnd type="none" w="lg"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3F9D3A-087B-9402-C19B-ED5444A5A2A1}"/>
                </a:ext>
              </a:extLst>
            </p:cNvPr>
            <p:cNvCxnSpPr>
              <a:cxnSpLocks/>
            </p:cNvCxnSpPr>
            <p:nvPr/>
          </p:nvCxnSpPr>
          <p:spPr>
            <a:xfrm flipV="1">
              <a:off x="5741953" y="2176512"/>
              <a:ext cx="0" cy="2963333"/>
            </a:xfrm>
            <a:prstGeom prst="line">
              <a:avLst/>
            </a:prstGeom>
            <a:ln w="25400" cap="rnd">
              <a:solidFill>
                <a:srgbClr val="8661C5"/>
              </a:solidFill>
              <a:round/>
              <a:headEnd type="none"/>
              <a:tailEnd type="none" w="lg"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377B08-1868-A58C-F2E6-926357767561}"/>
                </a:ext>
              </a:extLst>
            </p:cNvPr>
            <p:cNvCxnSpPr>
              <a:cxnSpLocks/>
            </p:cNvCxnSpPr>
            <p:nvPr/>
          </p:nvCxnSpPr>
          <p:spPr>
            <a:xfrm flipH="1">
              <a:off x="5741953" y="2176512"/>
              <a:ext cx="293088" cy="0"/>
            </a:xfrm>
            <a:prstGeom prst="line">
              <a:avLst/>
            </a:prstGeom>
            <a:ln w="25400" cap="rnd">
              <a:solidFill>
                <a:srgbClr val="8661C5"/>
              </a:solidFill>
              <a:round/>
              <a:headEnd type="oval"/>
              <a:tailEnd type="none" w="lg" len="sm"/>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1A719148-64A7-4914-9BF5-587C95174F18}"/>
              </a:ext>
              <a:ext uri="{C183D7F6-B498-43B3-948B-1728B52AA6E4}">
                <adec:decorative xmlns:adec="http://schemas.microsoft.com/office/drawing/2017/decorative" val="1"/>
              </a:ext>
            </a:extLst>
          </p:cNvPr>
          <p:cNvPicPr>
            <a:picLocks noChangeAspect="1"/>
          </p:cNvPicPr>
          <p:nvPr/>
        </p:nvPicPr>
        <p:blipFill rotWithShape="1">
          <a:blip r:embed="rId6"/>
          <a:stretch/>
        </p:blipFill>
        <p:spPr>
          <a:xfrm>
            <a:off x="6131412" y="1659957"/>
            <a:ext cx="2680506" cy="1626262"/>
          </a:xfrm>
          <a:prstGeom prst="roundRect">
            <a:avLst>
              <a:gd name="adj" fmla="val 3022"/>
            </a:avLst>
          </a:prstGeom>
          <a:ln w="3175">
            <a:solidFill>
              <a:schemeClr val="bg1">
                <a:lumMod val="50000"/>
              </a:schemeClr>
            </a:solidFill>
          </a:ln>
        </p:spPr>
      </p:pic>
      <p:pic>
        <p:nvPicPr>
          <p:cNvPr id="35" name="Picture 34">
            <a:extLst>
              <a:ext uri="{FF2B5EF4-FFF2-40B4-BE49-F238E27FC236}">
                <a16:creationId xmlns:a16="http://schemas.microsoft.com/office/drawing/2014/main" id="{74BB55FA-AF8F-4343-C876-061B61C94F4D}"/>
              </a:ext>
              <a:ext uri="{C183D7F6-B498-43B3-948B-1728B52AA6E4}">
                <adec:decorative xmlns:adec="http://schemas.microsoft.com/office/drawing/2017/decorative" val="1"/>
              </a:ext>
            </a:extLst>
          </p:cNvPr>
          <p:cNvPicPr>
            <a:picLocks noChangeAspect="1"/>
          </p:cNvPicPr>
          <p:nvPr/>
        </p:nvPicPr>
        <p:blipFill rotWithShape="1">
          <a:blip r:embed="rId7"/>
          <a:srcRect l="276" t="-833" r="68" b="-3967"/>
          <a:stretch/>
        </p:blipFill>
        <p:spPr>
          <a:xfrm>
            <a:off x="6131413" y="3816898"/>
            <a:ext cx="2680504" cy="1626262"/>
          </a:xfrm>
          <a:prstGeom prst="roundRect">
            <a:avLst>
              <a:gd name="adj" fmla="val 3022"/>
            </a:avLst>
          </a:prstGeom>
          <a:solidFill>
            <a:srgbClr val="FFFFFF"/>
          </a:solidFill>
          <a:ln w="3175">
            <a:solidFill>
              <a:schemeClr val="bg1">
                <a:lumMod val="50000"/>
              </a:schemeClr>
            </a:solidFill>
          </a:ln>
        </p:spPr>
      </p:pic>
    </p:spTree>
    <p:extLst>
      <p:ext uri="{BB962C8B-B14F-4D97-AF65-F5344CB8AC3E}">
        <p14:creationId xmlns:p14="http://schemas.microsoft.com/office/powerpoint/2010/main" val="13526155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CEEA3B-96FE-810D-41C3-17018E44D878}"/>
              </a:ext>
            </a:extLst>
          </p:cNvPr>
          <p:cNvSpPr>
            <a:spLocks noGrp="1"/>
          </p:cNvSpPr>
          <p:nvPr>
            <p:ph type="title"/>
          </p:nvPr>
        </p:nvSpPr>
        <p:spPr/>
        <p:txBody>
          <a:bodyPr>
            <a:normAutofit/>
          </a:bodyPr>
          <a:lstStyle/>
          <a:p>
            <a:r>
              <a:rPr lang="en-US"/>
              <a:t>Links to learn more (1 of 2)</a:t>
            </a:r>
          </a:p>
        </p:txBody>
      </p:sp>
      <p:sp>
        <p:nvSpPr>
          <p:cNvPr id="2" name="Rectangle 1">
            <a:extLst>
              <a:ext uri="{FF2B5EF4-FFF2-40B4-BE49-F238E27FC236}">
                <a16:creationId xmlns:a16="http://schemas.microsoft.com/office/drawing/2014/main" id="{73A43B8D-7A47-42B8-535E-5D3FAF304137}"/>
              </a:ext>
            </a:extLst>
          </p:cNvPr>
          <p:cNvSpPr/>
          <p:nvPr/>
        </p:nvSpPr>
        <p:spPr>
          <a:xfrm>
            <a:off x="495300" y="1348014"/>
            <a:ext cx="5252371" cy="5060360"/>
          </a:xfrm>
          <a:prstGeom prst="rect">
            <a:avLst/>
          </a:prstGeom>
          <a:noFill/>
        </p:spPr>
        <p:txBody>
          <a:bodyPr wrap="square" lIns="0" tIns="45720" rIns="91440" bIns="45720" anchor="t">
            <a:spAutoFit/>
          </a:bodyPr>
          <a:lstStyle/>
          <a:p>
            <a:pPr marL="0" marR="0" lvl="0" indent="0" algn="l" defTabSz="914400" rtl="0" eaLnBrk="1" fontAlgn="base"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a:ln>
                  <a:noFill/>
                </a:ln>
                <a:solidFill>
                  <a:srgbClr val="463668"/>
                </a:solidFill>
                <a:effectLst/>
                <a:uLnTx/>
                <a:uFillTx/>
                <a:latin typeface="Segoe UI Semibold" panose="020B0702040204020203" pitchFamily="34" charset="0"/>
                <a:ea typeface="+mn-ea"/>
                <a:cs typeface="Segoe UI Semibold" panose="020B0702040204020203" pitchFamily="34" charset="0"/>
                <a:hlinkClick r:id="rId3">
                  <a:extLst>
                    <a:ext uri="{A12FA001-AC4F-418D-AE19-62706E023703}">
                      <ahyp:hlinkClr xmlns:ahyp="http://schemas.microsoft.com/office/drawing/2018/hyperlinkcolor" val="tx"/>
                    </a:ext>
                  </a:extLst>
                </a:hlinkClick>
              </a:rPr>
              <a:t>Copilot Readiness Hub</a:t>
            </a:r>
            <a:endParaRPr kumimoji="0" lang="en-US" sz="1400" b="0" i="0" u="none" strike="noStrike" kern="1200" cap="none" spc="0" normalizeH="0" baseline="0" noProof="0">
              <a:ln>
                <a:noFill/>
              </a:ln>
              <a:solidFill>
                <a:srgbClr val="463668"/>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What is Copilot?</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182880" marR="0" lvl="0" indent="-18288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4">
                  <a:extLst>
                    <a:ext uri="{A12FA001-AC4F-418D-AE19-62706E023703}">
                      <ahyp:hlinkClr xmlns:ahyp="http://schemas.microsoft.com/office/drawing/2018/hyperlinkcolor" val="tx"/>
                    </a:ext>
                  </a:extLst>
                </a:hlinkClick>
              </a:rPr>
              <a:t>Introducing Microsoft 365 Copilot</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182880" marR="0" lvl="0" indent="-18288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rPr>
              <a:t>The Copilot System</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182880" marR="0" lvl="0" indent="-18288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6">
                  <a:extLst>
                    <a:ext uri="{A12FA001-AC4F-418D-AE19-62706E023703}">
                      <ahyp:hlinkClr xmlns:ahyp="http://schemas.microsoft.com/office/drawing/2018/hyperlinkcolor" val="tx"/>
                    </a:ext>
                  </a:extLst>
                </a:hlinkClick>
              </a:rPr>
              <a:t>ChatGPT vs. Microsoft 365 Copilot: What's the difference?</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How Copilot works</a:t>
            </a:r>
          </a:p>
          <a:p>
            <a:pPr marL="182880" marR="0" lvl="0" indent="-182880" algn="l" defTabSz="914367" rtl="0" eaLnBrk="1" fontAlgn="base"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7">
                  <a:extLst>
                    <a:ext uri="{A12FA001-AC4F-418D-AE19-62706E023703}">
                      <ahyp:hlinkClr xmlns:ahyp="http://schemas.microsoft.com/office/drawing/2018/hyperlinkcolor" val="tx"/>
                    </a:ext>
                  </a:extLst>
                </a:hlinkClick>
              </a:rPr>
              <a:t>How Microsoft 365 Copilot works</a:t>
            </a: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rPr>
              <a:t>: Microsoft Mechanics video</a:t>
            </a:r>
          </a:p>
          <a:p>
            <a:pPr marL="182880" marR="0" lvl="0" indent="-182880" algn="l" defTabSz="914367" rtl="0" eaLnBrk="1" fontAlgn="base"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8">
                  <a:extLst>
                    <a:ext uri="{A12FA001-AC4F-418D-AE19-62706E023703}">
                      <ahyp:hlinkClr xmlns:ahyp="http://schemas.microsoft.com/office/drawing/2018/hyperlinkcolor" val="tx"/>
                    </a:ext>
                  </a:extLst>
                </a:hlinkClick>
              </a:rPr>
              <a:t>Semantic Index for Copilot</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182880" marR="0" lvl="0" indent="-18288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9">
                  <a:extLst>
                    <a:ext uri="{A12FA001-AC4F-418D-AE19-62706E023703}">
                      <ahyp:hlinkClr xmlns:ahyp="http://schemas.microsoft.com/office/drawing/2018/hyperlinkcolor" val="tx"/>
                    </a:ext>
                  </a:extLst>
                </a:hlinkClick>
              </a:rPr>
              <a:t>Microsoft Graph</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182880" marR="0" lvl="0" indent="-18288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0">
                  <a:extLst>
                    <a:ext uri="{A12FA001-AC4F-418D-AE19-62706E023703}">
                      <ahyp:hlinkClr xmlns:ahyp="http://schemas.microsoft.com/office/drawing/2018/hyperlinkcolor" val="tx"/>
                    </a:ext>
                  </a:extLst>
                </a:hlinkClick>
              </a:rPr>
              <a:t>Microsoft Graph connectors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182880" marR="0" lvl="0" indent="-18288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none" strike="noStrike" kern="1200" cap="none" spc="0" normalizeH="0" baseline="0" noProof="0">
                <a:ln>
                  <a:noFill/>
                </a:ln>
                <a:solidFill>
                  <a:srgbClr val="080808"/>
                </a:solidFill>
                <a:effectLst/>
                <a:uLnTx/>
                <a:uFillTx/>
                <a:latin typeface="Segoe"/>
                <a:ea typeface="Calibri" panose="020F0502020204030204" pitchFamily="34" charset="0"/>
                <a:cs typeface="Segoe UI Semibold" panose="020B0702040204020203" pitchFamily="34" charset="0"/>
              </a:rPr>
              <a:t>Additional copilot experiences across the Microsoft Cloud</a:t>
            </a: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1">
                  <a:extLst>
                    <a:ext uri="{A12FA001-AC4F-418D-AE19-62706E023703}">
                      <ahyp:hlinkClr xmlns:ahyp="http://schemas.microsoft.com/office/drawing/2018/hyperlinkcolor" val="tx"/>
                    </a:ext>
                  </a:extLst>
                </a:hlinkClick>
              </a:rPr>
              <a:t>Microsoft Dynamics 365 Copilot</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2">
                  <a:extLst>
                    <a:ext uri="{A12FA001-AC4F-418D-AE19-62706E023703}">
                      <ahyp:hlinkClr xmlns:ahyp="http://schemas.microsoft.com/office/drawing/2018/hyperlinkcolor" val="tx"/>
                    </a:ext>
                  </a:extLst>
                </a:hlinkClick>
              </a:rPr>
              <a:t>Copilot in Power Platform</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3">
                  <a:extLst>
                    <a:ext uri="{A12FA001-AC4F-418D-AE19-62706E023703}">
                      <ahyp:hlinkClr xmlns:ahyp="http://schemas.microsoft.com/office/drawing/2018/hyperlinkcolor" val="tx"/>
                    </a:ext>
                  </a:extLst>
                </a:hlinkClick>
              </a:rPr>
              <a:t>Microsoft Security Copilot</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4">
                  <a:extLst>
                    <a:ext uri="{A12FA001-AC4F-418D-AE19-62706E023703}">
                      <ahyp:hlinkClr xmlns:ahyp="http://schemas.microsoft.com/office/drawing/2018/hyperlinkcolor" val="tx"/>
                    </a:ext>
                  </a:extLst>
                </a:hlinkClick>
              </a:rPr>
              <a:t>GitHub Copilot</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lang="en-US" sz="1400">
                <a:solidFill>
                  <a:srgbClr val="463668"/>
                </a:solidFill>
                <a:latin typeface="Segoe"/>
                <a:ea typeface="Calibri" panose="020F0502020204030204" pitchFamily="34" charset="0"/>
                <a:cs typeface="Segoe UI Semibold" panose="020B0702040204020203" pitchFamily="34" charset="0"/>
                <a:hlinkClick r:id="rId15">
                  <a:extLst>
                    <a:ext uri="{A12FA001-AC4F-418D-AE19-62706E023703}">
                      <ahyp:hlinkClr xmlns:ahyp="http://schemas.microsoft.com/office/drawing/2018/hyperlinkcolor" val="tx"/>
                    </a:ext>
                  </a:extLst>
                </a:hlinkClick>
              </a:rPr>
              <a:t>Copilot in Microsoft Stream</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85EAC5E0-DCE5-9BB5-E2B5-8E83F9562ADA}"/>
              </a:ext>
            </a:extLst>
          </p:cNvPr>
          <p:cNvSpPr/>
          <p:nvPr/>
        </p:nvSpPr>
        <p:spPr>
          <a:xfrm>
            <a:off x="6092839" y="1348014"/>
            <a:ext cx="5252371" cy="3103414"/>
          </a:xfrm>
          <a:prstGeom prst="rect">
            <a:avLst/>
          </a:prstGeom>
          <a:noFill/>
        </p:spPr>
        <p:txBody>
          <a:bodyPr wrap="square" lIns="0" tIns="45720" rIns="91440" bIns="45720" anchor="t">
            <a:spAutoFit/>
          </a:bodyPr>
          <a:lstStyle/>
          <a:p>
            <a:pPr marL="0" marR="0" lvl="0" indent="0" algn="l" defTabSz="914400" rtl="0" eaLnBrk="1" fontAlgn="base" latinLnBrk="0" hangingPunct="1">
              <a:lnSpc>
                <a:spcPct val="100000"/>
              </a:lnSpc>
              <a:spcBef>
                <a:spcPts val="0"/>
              </a:spcBef>
              <a:spcAft>
                <a:spcPts val="500"/>
              </a:spcAft>
              <a:buClr>
                <a:prstClr val="black"/>
              </a:buClr>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Privacy</a:t>
            </a: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6">
                  <a:extLst>
                    <a:ext uri="{A12FA001-AC4F-418D-AE19-62706E023703}">
                      <ahyp:hlinkClr xmlns:ahyp="http://schemas.microsoft.com/office/drawing/2018/hyperlinkcolor" val="tx"/>
                    </a:ext>
                  </a:extLst>
                </a:hlinkClick>
              </a:rPr>
              <a:t>Microsoft’s privacy policy</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7">
                  <a:extLst>
                    <a:ext uri="{A12FA001-AC4F-418D-AE19-62706E023703}">
                      <ahyp:hlinkClr xmlns:ahyp="http://schemas.microsoft.com/office/drawing/2018/hyperlinkcolor" val="tx"/>
                    </a:ext>
                  </a:extLst>
                </a:hlinkClick>
              </a:rPr>
              <a:t>Microsoft Privacy Statement</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8">
                  <a:extLst>
                    <a:ext uri="{A12FA001-AC4F-418D-AE19-62706E023703}">
                      <ahyp:hlinkClr xmlns:ahyp="http://schemas.microsoft.com/office/drawing/2018/hyperlinkcolor" val="tx"/>
                    </a:ext>
                  </a:extLst>
                </a:hlinkClick>
              </a:rPr>
              <a:t>Trust Center data protection and privacy</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lang="en-US" sz="1400" u="sng">
                <a:solidFill>
                  <a:srgbClr val="463668"/>
                </a:solidFill>
                <a:latin typeface="Segoe"/>
                <a:ea typeface="Calibri" panose="020F0502020204030204" pitchFamily="34" charset="0"/>
                <a:cs typeface="Segoe UI Semibold" panose="020B0702040204020203" pitchFamily="34" charset="0"/>
                <a:hlinkClick r:id="rId19">
                  <a:extLst>
                    <a:ext uri="{A12FA001-AC4F-418D-AE19-62706E023703}">
                      <ahyp:hlinkClr xmlns:ahyp="http://schemas.microsoft.com/office/drawing/2018/hyperlinkcolor" val="tx"/>
                    </a:ext>
                  </a:extLst>
                </a:hlinkClick>
              </a:rPr>
              <a:t>Data, privacy, and security for Microsoft 365 Copilot</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0">
                  <a:extLst>
                    <a:ext uri="{A12FA001-AC4F-418D-AE19-62706E023703}">
                      <ahyp:hlinkClr xmlns:ahyp="http://schemas.microsoft.com/office/drawing/2018/hyperlinkcolor" val="tx"/>
                    </a:ext>
                  </a:extLst>
                </a:hlinkClick>
              </a:rPr>
              <a:t>Data, privacy, and security for Azure OpenAI Service</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1">
                  <a:extLst>
                    <a:ext uri="{A12FA001-AC4F-418D-AE19-62706E023703}">
                      <ahyp:hlinkClr xmlns:ahyp="http://schemas.microsoft.com/office/drawing/2018/hyperlinkcolor" val="tx"/>
                    </a:ext>
                  </a:extLst>
                </a:hlinkClick>
              </a:rPr>
              <a:t>Role-based access control</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2">
                  <a:extLst>
                    <a:ext uri="{A12FA001-AC4F-418D-AE19-62706E023703}">
                      <ahyp:hlinkClr xmlns:ahyp="http://schemas.microsoft.com/office/drawing/2018/hyperlinkcolor" val="tx"/>
                    </a:ext>
                  </a:extLst>
                </a:hlinkClick>
              </a:rPr>
              <a:t>User permissions and permission levels in SharePoint Server</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3">
                  <a:extLst>
                    <a:ext uri="{A12FA001-AC4F-418D-AE19-62706E023703}">
                      <ahyp:hlinkClr xmlns:ahyp="http://schemas.microsoft.com/office/drawing/2018/hyperlinkcolor" val="tx"/>
                    </a:ext>
                  </a:extLst>
                </a:hlinkClick>
              </a:rPr>
              <a:t>Customer Lockbox requests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4">
                  <a:extLst>
                    <a:ext uri="{A12FA001-AC4F-418D-AE19-62706E023703}">
                      <ahyp:hlinkClr xmlns:ahyp="http://schemas.microsoft.com/office/drawing/2018/hyperlinkcolor" val="tx"/>
                    </a:ext>
                  </a:extLst>
                </a:hlinkClick>
              </a:rPr>
              <a:t>Microsoft 365 isolation controls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5">
                  <a:extLst>
                    <a:ext uri="{A12FA001-AC4F-418D-AE19-62706E023703}">
                      <ahyp:hlinkClr xmlns:ahyp="http://schemas.microsoft.com/office/drawing/2018/hyperlinkcolor" val="tx"/>
                    </a:ext>
                  </a:extLst>
                </a:hlinkClick>
              </a:rPr>
              <a:t>Data Protection Addendum</a:t>
            </a:r>
            <a:endParaRPr kumimoji="0" lang="en-US" sz="1400" b="0" i="0" u="none" strike="noStrike" kern="1200" cap="none" spc="0" normalizeH="0" baseline="0" noProof="0">
              <a:ln>
                <a:noFill/>
              </a:ln>
              <a:solidFill>
                <a:srgbClr val="463668"/>
              </a:solidFill>
              <a:effectLst/>
              <a:uLnTx/>
              <a:uFillTx/>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737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500"/>
                                  </p:stCondLst>
                                  <p:childTnLst>
                                    <p:animMotion origin="layout" path="M 4.16667E-7 7.40741E-7 L 4.16667E-7 0.03542 " pathEditMode="relative" rAng="0" ptsTypes="AA">
                                      <p:cBhvr>
                                        <p:cTn id="9" dur="700" spd="-100000" fill="hold"/>
                                        <p:tgtEl>
                                          <p:spTgt spid="2"/>
                                        </p:tgtEl>
                                        <p:attrNameLst>
                                          <p:attrName>ppt_x</p:attrName>
                                          <p:attrName>ppt_y</p:attrName>
                                        </p:attrNameLst>
                                      </p:cBhvr>
                                      <p:rCtr x="0" y="1759"/>
                                    </p:animMotion>
                                  </p:childTnLst>
                                </p:cTn>
                              </p:par>
                              <p:par>
                                <p:cTn id="10" presetID="10"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grpId="1" nodeType="withEffect">
                                  <p:stCondLst>
                                    <p:cond delay="500"/>
                                  </p:stCondLst>
                                  <p:childTnLst>
                                    <p:animMotion origin="layout" path="M -4.16667E-6 4.81481E-6 L -4.16667E-6 0.03541 " pathEditMode="relative" rAng="0" ptsTypes="AA">
                                      <p:cBhvr>
                                        <p:cTn id="14" dur="700" spd="-100000" fill="hold"/>
                                        <p:tgtEl>
                                          <p:spTgt spid="3"/>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CEEA3B-96FE-810D-41C3-17018E44D878}"/>
              </a:ext>
            </a:extLst>
          </p:cNvPr>
          <p:cNvSpPr>
            <a:spLocks noGrp="1"/>
          </p:cNvSpPr>
          <p:nvPr>
            <p:ph type="title"/>
          </p:nvPr>
        </p:nvSpPr>
        <p:spPr/>
        <p:txBody>
          <a:bodyPr>
            <a:normAutofit/>
          </a:bodyPr>
          <a:lstStyle/>
          <a:p>
            <a:r>
              <a:rPr lang="en-US" sz="3600">
                <a:solidFill>
                  <a:srgbClr val="463668"/>
                </a:solidFill>
                <a:latin typeface="Segoe UI Semibold"/>
                <a:cs typeface="Segoe UI Semibold"/>
              </a:rPr>
              <a:t>Links to learn more (2 of 2)</a:t>
            </a:r>
          </a:p>
        </p:txBody>
      </p:sp>
      <p:sp>
        <p:nvSpPr>
          <p:cNvPr id="4" name="Rectangle 3">
            <a:extLst>
              <a:ext uri="{FF2B5EF4-FFF2-40B4-BE49-F238E27FC236}">
                <a16:creationId xmlns:a16="http://schemas.microsoft.com/office/drawing/2014/main" id="{EEF94700-E6C5-923E-B5F0-6A3C225BD64E}"/>
              </a:ext>
            </a:extLst>
          </p:cNvPr>
          <p:cNvSpPr/>
          <p:nvPr/>
        </p:nvSpPr>
        <p:spPr>
          <a:xfrm>
            <a:off x="509065" y="1352827"/>
            <a:ext cx="5252371" cy="4780796"/>
          </a:xfrm>
          <a:prstGeom prst="rect">
            <a:avLst/>
          </a:prstGeom>
          <a:noFill/>
        </p:spPr>
        <p:txBody>
          <a:bodyPr wrap="square" lIns="0" tIns="45720" rIns="91440" bIns="45720" anchor="t">
            <a:spAutoFit/>
          </a:bodyPr>
          <a:lstStyle/>
          <a:p>
            <a:pPr marL="0" marR="0" lvl="0" indent="0" algn="l" defTabSz="914400" rtl="0" eaLnBrk="1" fontAlgn="base"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residency and storage</a:t>
            </a: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none" strike="noStrike" kern="1200" cap="none" spc="0" normalizeH="0" baseline="0" noProof="0">
                <a:ln>
                  <a:noFill/>
                </a:ln>
                <a:solidFill>
                  <a:srgbClr val="080808"/>
                </a:solidFill>
                <a:effectLst/>
                <a:uLnTx/>
                <a:uFillTx/>
                <a:latin typeface="Segoe"/>
                <a:ea typeface="Calibri" panose="020F0502020204030204" pitchFamily="34" charset="0"/>
                <a:cs typeface="Segoe UI Semibold" panose="020B0702040204020203" pitchFamily="34" charset="0"/>
              </a:rPr>
              <a:t>EU Data Boundary</a:t>
            </a: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Website</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4">
                  <a:extLst>
                    <a:ext uri="{A12FA001-AC4F-418D-AE19-62706E023703}">
                      <ahyp:hlinkClr xmlns:ahyp="http://schemas.microsoft.com/office/drawing/2018/hyperlinkcolor" val="tx"/>
                    </a:ext>
                  </a:extLst>
                </a:hlinkClick>
              </a:rPr>
              <a:t>Blog</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rPr>
              <a:t>Documentation</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Compliance</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6">
                  <a:extLst>
                    <a:ext uri="{A12FA001-AC4F-418D-AE19-62706E023703}">
                      <ahyp:hlinkClr xmlns:ahyp="http://schemas.microsoft.com/office/drawing/2018/hyperlinkcolor" val="tx"/>
                    </a:ext>
                  </a:extLst>
                </a:hlinkClick>
              </a:rPr>
              <a:t>Microsoft Compliance</a:t>
            </a: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7">
                  <a:extLst>
                    <a:ext uri="{A12FA001-AC4F-418D-AE19-62706E023703}">
                      <ahyp:hlinkClr xmlns:ahyp="http://schemas.microsoft.com/office/drawing/2018/hyperlinkcolor" val="tx"/>
                    </a:ext>
                  </a:extLst>
                </a:hlinkClick>
              </a:rPr>
              <a:t> </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8">
                  <a:extLst>
                    <a:ext uri="{A12FA001-AC4F-418D-AE19-62706E023703}">
                      <ahyp:hlinkClr xmlns:ahyp="http://schemas.microsoft.com/office/drawing/2018/hyperlinkcolor" val="tx"/>
                    </a:ext>
                  </a:extLst>
                </a:hlinkClick>
              </a:rPr>
              <a:t>Service Trust Portal</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9">
                  <a:extLst>
                    <a:ext uri="{A12FA001-AC4F-418D-AE19-62706E023703}">
                      <ahyp:hlinkClr xmlns:ahyp="http://schemas.microsoft.com/office/drawing/2018/hyperlinkcolor" val="tx"/>
                    </a:ext>
                  </a:extLst>
                </a:hlinkClick>
              </a:rPr>
              <a:t>Compliance offering definitions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none" strike="noStrike" kern="1200" cap="none" spc="0" normalizeH="0" baseline="0" noProof="0">
                <a:ln>
                  <a:noFill/>
                </a:ln>
                <a:solidFill>
                  <a:srgbClr val="080808"/>
                </a:solidFill>
                <a:effectLst/>
                <a:uLnTx/>
                <a:uFillTx/>
                <a:latin typeface="Segoe"/>
                <a:ea typeface="Calibri" panose="020F0502020204030204" pitchFamily="34" charset="0"/>
                <a:cs typeface="Segoe UI Semibold" panose="020B0702040204020203" pitchFamily="34" charset="0"/>
              </a:rPr>
              <a:t>General Dat Protection Regulation (GDPR)</a:t>
            </a: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0">
                  <a:extLst>
                    <a:ext uri="{A12FA001-AC4F-418D-AE19-62706E023703}">
                      <ahyp:hlinkClr xmlns:ahyp="http://schemas.microsoft.com/office/drawing/2018/hyperlinkcolor" val="tx"/>
                    </a:ext>
                  </a:extLst>
                </a:hlinkClick>
              </a:rPr>
              <a:t>Full summary</a:t>
            </a:r>
            <a:endPar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auto"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none"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1">
                  <a:extLst>
                    <a:ext uri="{A12FA001-AC4F-418D-AE19-62706E023703}">
                      <ahyp:hlinkClr xmlns:ahyp="http://schemas.microsoft.com/office/drawing/2018/hyperlinkcolor" val="tx"/>
                    </a:ext>
                  </a:extLst>
                </a:hlinkClick>
              </a:rPr>
              <a:t>Short summary</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Security</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2">
                  <a:extLst>
                    <a:ext uri="{A12FA001-AC4F-418D-AE19-62706E023703}">
                      <ahyp:hlinkClr xmlns:ahyp="http://schemas.microsoft.com/office/drawing/2018/hyperlinkcolor" val="tx"/>
                    </a:ext>
                  </a:extLst>
                </a:hlinkClick>
              </a:rPr>
              <a:t>Configure usage rights for Azure Information Protection (AIP)</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3">
                  <a:extLst>
                    <a:ext uri="{A12FA001-AC4F-418D-AE19-62706E023703}">
                      <ahyp:hlinkClr xmlns:ahyp="http://schemas.microsoft.com/office/drawing/2018/hyperlinkcolor" val="tx"/>
                    </a:ext>
                  </a:extLst>
                </a:hlinkClick>
              </a:rPr>
              <a:t>Universal Licensing Terms for Online Services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4">
                  <a:extLst>
                    <a:ext uri="{A12FA001-AC4F-418D-AE19-62706E023703}">
                      <ahyp:hlinkClr xmlns:ahyp="http://schemas.microsoft.com/office/drawing/2018/hyperlinkcolor" val="tx"/>
                    </a:ext>
                  </a:extLst>
                </a:hlinkClick>
              </a:rPr>
              <a:t>Data Protection Addendum</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5">
                  <a:extLst>
                    <a:ext uri="{A12FA001-AC4F-418D-AE19-62706E023703}">
                      <ahyp:hlinkClr xmlns:ahyp="http://schemas.microsoft.com/office/drawing/2018/hyperlinkcolor" val="tx"/>
                    </a:ext>
                  </a:extLst>
                </a:hlinkClick>
              </a:rPr>
              <a:t>Isolation and Access Control in Microsoft 365</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A6BFF76E-651C-72F3-0CC6-29F35591D256}"/>
              </a:ext>
            </a:extLst>
          </p:cNvPr>
          <p:cNvSpPr/>
          <p:nvPr/>
        </p:nvSpPr>
        <p:spPr>
          <a:xfrm>
            <a:off x="6107353" y="1352827"/>
            <a:ext cx="5252371" cy="3877985"/>
          </a:xfrm>
          <a:prstGeom prst="rect">
            <a:avLst/>
          </a:prstGeom>
          <a:noFill/>
        </p:spPr>
        <p:txBody>
          <a:bodyPr wrap="square" lIns="0" tIns="45720" rIns="91440" bIns="45720" anchor="t">
            <a:spAutoFit/>
          </a:bodyPr>
          <a:lstStyle/>
          <a:p>
            <a:pPr marL="0" marR="0" lvl="0" indent="0" algn="l" defTabSz="914400" rtl="0" eaLnBrk="1" fontAlgn="base" latinLnBrk="0" hangingPunct="1">
              <a:lnSpc>
                <a:spcPct val="100000"/>
              </a:lnSpc>
              <a:spcBef>
                <a:spcPts val="0"/>
              </a:spcBef>
              <a:spcAft>
                <a:spcPts val="500"/>
              </a:spcAft>
              <a:buClr>
                <a:prstClr val="black"/>
              </a:buClr>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How to prepare for Microsoft 365 Copilot</a:t>
            </a: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6">
                  <a:extLst>
                    <a:ext uri="{A12FA001-AC4F-418D-AE19-62706E023703}">
                      <ahyp:hlinkClr xmlns:ahyp="http://schemas.microsoft.com/office/drawing/2018/hyperlinkcolor" val="tx"/>
                    </a:ext>
                  </a:extLst>
                </a:hlinkClick>
              </a:rPr>
              <a:t>Learn about Microsoft feedback for your organization</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 action="ppaction://noaction">
                <a:extLst>
                  <a:ext uri="{A12FA001-AC4F-418D-AE19-62706E023703}">
                    <ahyp:hlinkClr xmlns:ahyp="http://schemas.microsoft.com/office/drawing/2018/hyperlinkcolor" val="tx"/>
                  </a:ext>
                </a:extLst>
              </a:hlinkClick>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7">
                  <a:extLst>
                    <a:ext uri="{A12FA001-AC4F-418D-AE19-62706E023703}">
                      <ahyp:hlinkClr xmlns:ahyp="http://schemas.microsoft.com/office/drawing/2018/hyperlinkcolor" val="tx"/>
                    </a:ext>
                  </a:extLst>
                </a:hlinkClick>
              </a:rPr>
              <a:t>Manage Microsoft feedback for your organization </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8">
                  <a:extLst>
                    <a:ext uri="{A12FA001-AC4F-418D-AE19-62706E023703}">
                      <ahyp:hlinkClr xmlns:ahyp="http://schemas.microsoft.com/office/drawing/2018/hyperlinkcolor" val="tx"/>
                    </a:ext>
                  </a:extLst>
                </a:hlinkClick>
              </a:rPr>
              <a:t>How to manage Microsoft Search</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19">
                  <a:extLst>
                    <a:ext uri="{A12FA001-AC4F-418D-AE19-62706E023703}">
                      <ahyp:hlinkClr xmlns:ahyp="http://schemas.microsoft.com/office/drawing/2018/hyperlinkcolor" val="tx"/>
                    </a:ext>
                  </a:extLst>
                </a:hlinkClick>
              </a:rPr>
              <a:t>Microsoft 365 Product Terms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0">
                  <a:extLst>
                    <a:ext uri="{A12FA001-AC4F-418D-AE19-62706E023703}">
                      <ahyp:hlinkClr xmlns:ahyp="http://schemas.microsoft.com/office/drawing/2018/hyperlinkcolor" val="tx"/>
                    </a:ext>
                  </a:extLst>
                </a:hlinkClick>
              </a:rPr>
              <a:t>Content management and security in SharePoint, OneDrive, and Teams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lang="en-US" sz="1400" u="sng">
                <a:solidFill>
                  <a:schemeClr val="accent2">
                    <a:lumMod val="50000"/>
                  </a:schemeClr>
                </a:solidFill>
                <a:latin typeface="Segoe"/>
                <a:ea typeface="Calibri" panose="020F0502020204030204" pitchFamily="34" charset="0"/>
                <a:cs typeface="Segoe UI Semibold" panose="020B0702040204020203" pitchFamily="34" charset="0"/>
                <a:hlinkClick r:id="rId21">
                  <a:extLst>
                    <a:ext uri="{A12FA001-AC4F-418D-AE19-62706E023703}">
                      <ahyp:hlinkClr xmlns:ahyp="http://schemas.microsoft.com/office/drawing/2018/hyperlinkcolor" val="tx"/>
                    </a:ext>
                  </a:extLst>
                </a:hlinkClick>
              </a:rPr>
              <a:t>Transcription Management in Microsoft 365 Copilot</a:t>
            </a:r>
            <a:endParaRPr kumimoji="0" lang="en-US" sz="1400" b="0" i="0" u="sng" strike="noStrike" kern="1200" cap="none" spc="0" normalizeH="0" baseline="0" noProof="0">
              <a:ln>
                <a:noFill/>
              </a:ln>
              <a:solidFill>
                <a:schemeClr val="accent2">
                  <a:lumMod val="50000"/>
                </a:schemeClr>
              </a:solidFill>
              <a:effectLst/>
              <a:uLnTx/>
              <a:uFillTx/>
              <a:latin typeface="Segoe"/>
              <a:ea typeface="Calibri" panose="020F0502020204030204" pitchFamily="34" charset="0"/>
              <a:cs typeface="Segoe UI Semibold" panose="020B0702040204020203" pitchFamily="34" charset="0"/>
            </a:endParaRPr>
          </a:p>
          <a:p>
            <a:pPr marL="0" marR="0" lvl="0" indent="0" algn="l" defTabSz="914400" rtl="0" eaLnBrk="1" fontAlgn="base" latinLnBrk="0" hangingPunct="1">
              <a:lnSpc>
                <a:spcPct val="100000"/>
              </a:lnSpc>
              <a:spcBef>
                <a:spcPts val="0"/>
              </a:spcBef>
              <a:spcAft>
                <a:spcPts val="500"/>
              </a:spcAft>
              <a:buClr>
                <a:prstClr val="black"/>
              </a:buClr>
              <a:buSzTx/>
              <a:buFontTx/>
              <a:buNone/>
              <a:tabLst/>
              <a:defRPr/>
            </a:pPr>
            <a:r>
              <a:rPr kumimoji="0" lang="en-US" sz="14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Responsible AI</a:t>
            </a:r>
          </a:p>
          <a:p>
            <a:pPr marL="285750" marR="0" lvl="0" indent="-285750" algn="l" defTabSz="914367" rtl="0" eaLnBrk="1" fontAlgn="base"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none" strike="noStrike" kern="1200" cap="none" spc="0" normalizeH="0" baseline="0" noProof="0">
                <a:ln>
                  <a:noFill/>
                </a:ln>
                <a:solidFill>
                  <a:srgbClr val="080808"/>
                </a:solidFill>
                <a:effectLst/>
                <a:uLnTx/>
                <a:uFillTx/>
                <a:latin typeface="Segoe"/>
                <a:ea typeface="Calibri" panose="020F0502020204030204" pitchFamily="34" charset="0"/>
                <a:cs typeface="Segoe UI Semibold" panose="020B0702040204020203" pitchFamily="34" charset="0"/>
              </a:rPr>
              <a:t>Responsible AI core principles</a:t>
            </a:r>
            <a:endParaRPr kumimoji="0" lang="en-US" sz="1400" b="0" i="0" u="none" strike="noStrike" kern="1200" cap="none" spc="0" normalizeH="0" baseline="0" noProof="0">
              <a:ln>
                <a:noFill/>
              </a:ln>
              <a:solidFill>
                <a:srgbClr val="080808"/>
              </a:solidFill>
              <a:effectLst/>
              <a:uLnTx/>
              <a:uFillTx/>
              <a:latin typeface="Segoe"/>
              <a:ea typeface="Calibri" panose="020F0502020204030204" pitchFamily="34" charset="0"/>
              <a:cs typeface="Segoe UI Semibold" panose="020B0702040204020203" pitchFamily="34" charset="0"/>
              <a:hlinkClick r:id="rId22">
                <a:extLst>
                  <a:ext uri="{A12FA001-AC4F-418D-AE19-62706E023703}">
                    <ahyp:hlinkClr xmlns:ahyp="http://schemas.microsoft.com/office/drawing/2018/hyperlinkcolor" val="tx"/>
                  </a:ext>
                </a:extLst>
              </a:hlinkClick>
            </a:endParaRPr>
          </a:p>
          <a:p>
            <a:pPr marL="742933" marR="0" lvl="1" indent="-285750" algn="l" defTabSz="914367" rtl="0" eaLnBrk="1" fontAlgn="base"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2">
                  <a:extLst>
                    <a:ext uri="{A12FA001-AC4F-418D-AE19-62706E023703}">
                      <ahyp:hlinkClr xmlns:ahyp="http://schemas.microsoft.com/office/drawing/2018/hyperlinkcolor" val="tx"/>
                    </a:ext>
                  </a:extLst>
                </a:hlinkClick>
              </a:rPr>
              <a:t>Videos</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742933" marR="0" lvl="1" indent="-285750" algn="l" defTabSz="914367" rtl="0" eaLnBrk="1" fontAlgn="base" latinLnBrk="0" hangingPunct="1">
              <a:lnSpc>
                <a:spcPct val="100000"/>
              </a:lnSpc>
              <a:spcBef>
                <a:spcPts val="0"/>
              </a:spcBef>
              <a:spcAft>
                <a:spcPts val="500"/>
              </a:spcAft>
              <a:buClr>
                <a:prstClr val="black"/>
              </a:buClr>
              <a:buSzTx/>
              <a:buFont typeface="Wingdings" panose="05000000000000000000" pitchFamily="2" charset="2"/>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3">
                  <a:extLst>
                    <a:ext uri="{A12FA001-AC4F-418D-AE19-62706E023703}">
                      <ahyp:hlinkClr xmlns:ahyp="http://schemas.microsoft.com/office/drawing/2018/hyperlinkcolor" val="tx"/>
                    </a:ext>
                  </a:extLst>
                </a:hlinkClick>
              </a:rPr>
              <a:t>Documentation</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4">
                  <a:extLst>
                    <a:ext uri="{A12FA001-AC4F-418D-AE19-62706E023703}">
                      <ahyp:hlinkClr xmlns:ahyp="http://schemas.microsoft.com/office/drawing/2018/hyperlinkcolor" val="tx"/>
                    </a:ext>
                  </a:extLst>
                </a:hlinkClick>
              </a:rPr>
              <a:t>Microsoft Responsible AI Standard</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a:p>
            <a:pPr marL="285750" marR="0" lvl="0" indent="-285750" algn="l" defTabSz="914367" rtl="0" eaLnBrk="1" fontAlgn="auto" latinLnBrk="0" hangingPunct="1">
              <a:lnSpc>
                <a:spcPct val="100000"/>
              </a:lnSpc>
              <a:spcBef>
                <a:spcPts val="0"/>
              </a:spcBef>
              <a:spcAft>
                <a:spcPts val="500"/>
              </a:spcAft>
              <a:buClr>
                <a:prstClr val="black"/>
              </a:buClr>
              <a:buSzTx/>
              <a:buFont typeface="Arial" panose="020B0604020202020204" pitchFamily="34" charset="0"/>
              <a:buChar char="•"/>
              <a:tabLst/>
              <a:defRPr/>
            </a:pPr>
            <a:r>
              <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hlinkClick r:id="rId25">
                  <a:extLst>
                    <a:ext uri="{A12FA001-AC4F-418D-AE19-62706E023703}">
                      <ahyp:hlinkClr xmlns:ahyp="http://schemas.microsoft.com/office/drawing/2018/hyperlinkcolor" val="tx"/>
                    </a:ext>
                  </a:extLst>
                </a:hlinkClick>
              </a:rPr>
              <a:t>Governing AI: A Blueprint for the Future</a:t>
            </a:r>
            <a:endParaRPr kumimoji="0" lang="en-US" sz="1400" b="0" i="0" u="sng" strike="noStrike" kern="1200" cap="none" spc="0" normalizeH="0" baseline="0" noProof="0">
              <a:ln>
                <a:noFill/>
              </a:ln>
              <a:solidFill>
                <a:srgbClr val="463668"/>
              </a:solidFill>
              <a:effectLst/>
              <a:uLnTx/>
              <a:uFillTx/>
              <a:latin typeface="Segoe"/>
              <a:ea typeface="Calibri" panose="020F0502020204030204" pitchFamily="34" charset="0"/>
              <a:cs typeface="Segoe UI Semibold" panose="020B0702040204020203" pitchFamily="34" charset="0"/>
            </a:endParaRPr>
          </a:p>
        </p:txBody>
      </p:sp>
    </p:spTree>
    <p:extLst>
      <p:ext uri="{BB962C8B-B14F-4D97-AF65-F5344CB8AC3E}">
        <p14:creationId xmlns:p14="http://schemas.microsoft.com/office/powerpoint/2010/main" val="68655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grpId="1" nodeType="withEffect">
                                  <p:stCondLst>
                                    <p:cond delay="500"/>
                                  </p:stCondLst>
                                  <p:childTnLst>
                                    <p:animMotion origin="layout" path="M -1.45833E-6 -3.33333E-6 L -1.45833E-6 0.03542 " pathEditMode="relative" rAng="0" ptsTypes="AA">
                                      <p:cBhvr>
                                        <p:cTn id="9" dur="700" spd="-100000" fill="hold"/>
                                        <p:tgtEl>
                                          <p:spTgt spid="4"/>
                                        </p:tgtEl>
                                        <p:attrNameLst>
                                          <p:attrName>ppt_x</p:attrName>
                                          <p:attrName>ppt_y</p:attrName>
                                        </p:attrNameLst>
                                      </p:cBhvr>
                                      <p:rCtr x="0" y="1759"/>
                                    </p:animMotion>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path" presetSubtype="0" decel="100000" fill="hold" grpId="1" nodeType="withEffect">
                                  <p:stCondLst>
                                    <p:cond delay="500"/>
                                  </p:stCondLst>
                                  <p:childTnLst>
                                    <p:animMotion origin="layout" path="M 3.95833E-6 -7.40741E-7 L 3.95833E-6 0.03542 " pathEditMode="relative" rAng="0" ptsTypes="AA">
                                      <p:cBhvr>
                                        <p:cTn id="14" dur="700" spd="-100000" fill="hold"/>
                                        <p:tgtEl>
                                          <p:spTgt spid="6"/>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615-A361-1A30-3E1A-43F66A416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6C0B4-563C-498E-DBC3-EE85EBE4C5F9}"/>
              </a:ext>
            </a:extLst>
          </p:cNvPr>
          <p:cNvSpPr>
            <a:spLocks noGrp="1"/>
          </p:cNvSpPr>
          <p:nvPr>
            <p:ph type="title"/>
          </p:nvPr>
        </p:nvSpPr>
        <p:spPr/>
        <p:txBody>
          <a:bodyPr/>
          <a:lstStyle/>
          <a:p>
            <a:r>
              <a:rPr lang="en-US"/>
              <a:t>How it works</a:t>
            </a:r>
          </a:p>
        </p:txBody>
      </p:sp>
    </p:spTree>
    <p:extLst>
      <p:ext uri="{BB962C8B-B14F-4D97-AF65-F5344CB8AC3E}">
        <p14:creationId xmlns:p14="http://schemas.microsoft.com/office/powerpoint/2010/main" val="36936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92BB-A70F-19CD-11EC-FC5A8007BD26}"/>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D079623E-5509-AB1D-1992-E3052FCFBF71}"/>
              </a:ext>
              <a:ext uri="{C183D7F6-B498-43B3-948B-1728B52AA6E4}">
                <adec:decorative xmlns:adec="http://schemas.microsoft.com/office/drawing/2017/decorative" val="1"/>
              </a:ext>
            </a:extLst>
          </p:cNvPr>
          <p:cNvSpPr/>
          <p:nvPr/>
        </p:nvSpPr>
        <p:spPr>
          <a:xfrm>
            <a:off x="588261" y="1275334"/>
            <a:ext cx="11020425" cy="5053103"/>
          </a:xfrm>
          <a:prstGeom prst="roundRect">
            <a:avLst>
              <a:gd name="adj" fmla="val 236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 name="Title 2">
            <a:extLst>
              <a:ext uri="{FF2B5EF4-FFF2-40B4-BE49-F238E27FC236}">
                <a16:creationId xmlns:a16="http://schemas.microsoft.com/office/drawing/2014/main" id="{92F0F8A3-50B8-82AF-04AF-147CD25D0CA4}"/>
              </a:ext>
            </a:extLst>
          </p:cNvPr>
          <p:cNvSpPr>
            <a:spLocks noGrp="1"/>
          </p:cNvSpPr>
          <p:nvPr>
            <p:ph type="title"/>
          </p:nvPr>
        </p:nvSpPr>
        <p:spPr/>
        <p:txBody>
          <a:bodyPr/>
          <a:lstStyle/>
          <a:p>
            <a:r>
              <a:rPr lang="en-US" dirty="0"/>
              <a:t>How it works</a:t>
            </a:r>
          </a:p>
        </p:txBody>
      </p:sp>
      <p:sp>
        <p:nvSpPr>
          <p:cNvPr id="15" name="TextBox 14">
            <a:extLst>
              <a:ext uri="{FF2B5EF4-FFF2-40B4-BE49-F238E27FC236}">
                <a16:creationId xmlns:a16="http://schemas.microsoft.com/office/drawing/2014/main" id="{01715E55-602B-1B39-4588-FF9547B888F0}"/>
              </a:ext>
            </a:extLst>
          </p:cNvPr>
          <p:cNvSpPr txBox="1"/>
          <p:nvPr/>
        </p:nvSpPr>
        <p:spPr>
          <a:xfrm>
            <a:off x="588261" y="1289050"/>
            <a:ext cx="11011600" cy="1660198"/>
          </a:xfrm>
          <a:prstGeom prst="rect">
            <a:avLst/>
          </a:prstGeom>
          <a:noFill/>
        </p:spPr>
        <p:txBody>
          <a:bodyPr wrap="square">
            <a:spAutoFit/>
          </a:bodyPr>
          <a:lstStyle/>
          <a:p>
            <a:pPr marL="0" marR="0">
              <a:lnSpc>
                <a:spcPct val="115000"/>
              </a:lnSpc>
              <a:spcAft>
                <a:spcPts val="800"/>
              </a:spcAft>
            </a:pPr>
            <a:r>
              <a:rPr lang="en-US" sz="1400" kern="100" dirty="0">
                <a:effectLst/>
                <a:ea typeface="Aptos" panose="020B0004020202020204" pitchFamily="34" charset="0"/>
                <a:cs typeface="Arial" panose="020B0604020202020204" pitchFamily="34" charset="0"/>
              </a:rPr>
              <a:t>During a meeting, Copilot relies on speech-to-text (STT) technology to analyze what was said when responding to user prompts. STT must be active in order to use Copilot during the meeting. To use Copilot after the meeting, there must be a transcript (a record of all spoken utterances processed through STT).  Your IT admin determines if you have the ability to start transcript, use STT only during the meeting for Copilot, or if you cannot use STT for Copilot at all.   </a:t>
            </a:r>
          </a:p>
          <a:p>
            <a:pPr marL="0" marR="0">
              <a:lnSpc>
                <a:spcPct val="115000"/>
              </a:lnSpc>
              <a:spcAft>
                <a:spcPts val="800"/>
              </a:spcAft>
            </a:pPr>
            <a:r>
              <a:rPr lang="en-US" sz="1400" kern="100" dirty="0">
                <a:effectLst/>
                <a:ea typeface="Aptos" panose="020B0004020202020204" pitchFamily="34" charset="0"/>
                <a:cs typeface="Arial" panose="020B0604020202020204" pitchFamily="34" charset="0"/>
              </a:rPr>
              <a:t>The "Allow Copilot” Meeting Option gives meeting organizers control over the availability of Copilot in their meetings. You can find the “Allow Copilot” option under “Record and Transcribe” section of meeting options. Your admin determines the default value for this option.</a:t>
            </a:r>
          </a:p>
        </p:txBody>
      </p:sp>
      <p:graphicFrame>
        <p:nvGraphicFramePr>
          <p:cNvPr id="22" name="Table 21">
            <a:extLst>
              <a:ext uri="{FF2B5EF4-FFF2-40B4-BE49-F238E27FC236}">
                <a16:creationId xmlns:a16="http://schemas.microsoft.com/office/drawing/2014/main" id="{860A1DF1-98EF-BE47-19F2-D241BE41D92E}"/>
              </a:ext>
            </a:extLst>
          </p:cNvPr>
          <p:cNvGraphicFramePr>
            <a:graphicFrameLocks noGrp="1"/>
          </p:cNvGraphicFramePr>
          <p:nvPr>
            <p:extLst>
              <p:ext uri="{D42A27DB-BD31-4B8C-83A1-F6EECF244321}">
                <p14:modId xmlns:p14="http://schemas.microsoft.com/office/powerpoint/2010/main" val="478198511"/>
              </p:ext>
            </p:extLst>
          </p:nvPr>
        </p:nvGraphicFramePr>
        <p:xfrm>
          <a:off x="704695" y="2962964"/>
          <a:ext cx="10771539" cy="2352040"/>
        </p:xfrm>
        <a:graphic>
          <a:graphicData uri="http://schemas.openxmlformats.org/drawingml/2006/table">
            <a:tbl>
              <a:tblPr firstRow="1" bandRow="1">
                <a:tableStyleId>{5C22544A-7EE6-4342-B048-85BDC9FD1C3A}</a:tableStyleId>
              </a:tblPr>
              <a:tblGrid>
                <a:gridCol w="3590513">
                  <a:extLst>
                    <a:ext uri="{9D8B030D-6E8A-4147-A177-3AD203B41FA5}">
                      <a16:colId xmlns:a16="http://schemas.microsoft.com/office/drawing/2014/main" val="3968982220"/>
                    </a:ext>
                  </a:extLst>
                </a:gridCol>
                <a:gridCol w="3590513">
                  <a:extLst>
                    <a:ext uri="{9D8B030D-6E8A-4147-A177-3AD203B41FA5}">
                      <a16:colId xmlns:a16="http://schemas.microsoft.com/office/drawing/2014/main" val="1309387359"/>
                    </a:ext>
                  </a:extLst>
                </a:gridCol>
                <a:gridCol w="3590513">
                  <a:extLst>
                    <a:ext uri="{9D8B030D-6E8A-4147-A177-3AD203B41FA5}">
                      <a16:colId xmlns:a16="http://schemas.microsoft.com/office/drawing/2014/main" val="2868375018"/>
                    </a:ext>
                  </a:extLst>
                </a:gridCol>
              </a:tblGrid>
              <a:tr h="370840">
                <a:tc>
                  <a:txBody>
                    <a:bodyPr/>
                    <a:lstStyle/>
                    <a:p>
                      <a:r>
                        <a:rPr lang="en-US" sz="1400" b="1" kern="1200" dirty="0">
                          <a:solidFill>
                            <a:schemeClr val="lt1"/>
                          </a:solidFill>
                          <a:effectLst/>
                          <a:latin typeface="+mn-lt"/>
                          <a:ea typeface="+mn-ea"/>
                          <a:cs typeface="+mn-cs"/>
                        </a:rPr>
                        <a:t>“Allow Copilot” meeting option value  </a:t>
                      </a:r>
                      <a:endParaRPr lang="en-US" sz="1400"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mn-lt"/>
                          <a:ea typeface="+mn-ea"/>
                          <a:cs typeface="+mn-cs"/>
                        </a:rPr>
                        <a:t>Clicking on Copilot </a:t>
                      </a:r>
                      <a:endParaRPr lang="en-US" sz="1400"/>
                    </a:p>
                  </a:txBody>
                  <a:tcPr/>
                </a:tc>
                <a:tc>
                  <a:txBody>
                    <a:bodyPr/>
                    <a:lstStyle/>
                    <a:p>
                      <a:r>
                        <a:rPr lang="en-US" sz="1400" b="1" kern="1200" dirty="0">
                          <a:solidFill>
                            <a:schemeClr val="lt1"/>
                          </a:solidFill>
                          <a:effectLst/>
                          <a:latin typeface="+mn-lt"/>
                          <a:ea typeface="+mn-ea"/>
                          <a:cs typeface="+mn-cs"/>
                        </a:rPr>
                        <a:t>User notification</a:t>
                      </a:r>
                      <a:endParaRPr lang="en-US" sz="1400" dirty="0"/>
                    </a:p>
                  </a:txBody>
                  <a:tcPr/>
                </a:tc>
                <a:extLst>
                  <a:ext uri="{0D108BD9-81ED-4DB2-BD59-A6C34878D82A}">
                    <a16:rowId xmlns:a16="http://schemas.microsoft.com/office/drawing/2014/main" val="1032551687"/>
                  </a:ext>
                </a:extLst>
              </a:tr>
              <a:tr h="370840">
                <a:tc>
                  <a:txBody>
                    <a:bodyPr/>
                    <a:lstStyle/>
                    <a:p>
                      <a:r>
                        <a:rPr lang="en-US" sz="1400" kern="1200">
                          <a:solidFill>
                            <a:schemeClr val="dk1"/>
                          </a:solidFill>
                          <a:effectLst/>
                          <a:latin typeface="+mn-lt"/>
                          <a:ea typeface="+mn-ea"/>
                          <a:cs typeface="+mn-cs"/>
                        </a:rPr>
                        <a:t>Only during the meeting</a:t>
                      </a:r>
                      <a:endParaRPr lang="en-US" sz="1400"/>
                    </a:p>
                  </a:txBody>
                  <a:tcPr/>
                </a:tc>
                <a:tc>
                  <a:txBody>
                    <a:bodyPr/>
                    <a:lstStyle/>
                    <a:p>
                      <a:r>
                        <a:rPr lang="en-US" sz="1400" kern="1200" dirty="0">
                          <a:solidFill>
                            <a:schemeClr val="dk1"/>
                          </a:solidFill>
                          <a:effectLst/>
                          <a:latin typeface="+mn-lt"/>
                          <a:ea typeface="+mn-ea"/>
                          <a:cs typeface="+mn-cs"/>
                        </a:rPr>
                        <a:t>Starts STT processing for Copilot. STT and Copilot content is not saved after the </a:t>
                      </a:r>
                      <a:r>
                        <a:rPr lang="en-US" sz="1400" u="none" kern="1200" dirty="0">
                          <a:solidFill>
                            <a:schemeClr val="dk1"/>
                          </a:solidFill>
                          <a:effectLst/>
                          <a:latin typeface="+mn-lt"/>
                          <a:ea typeface="+mn-ea"/>
                          <a:cs typeface="+mn-cs"/>
                        </a:rPr>
                        <a:t>meeting</a:t>
                      </a:r>
                      <a:r>
                        <a:rPr lang="en-US" sz="1400" u="none" kern="1200" baseline="30000" dirty="0">
                          <a:solidFill>
                            <a:schemeClr val="dk1"/>
                          </a:solidFill>
                          <a:effectLst/>
                          <a:latin typeface="+mn-lt"/>
                          <a:ea typeface="+mn-ea"/>
                          <a:cs typeface="+mn-cs"/>
                        </a:rPr>
                        <a:t>1</a:t>
                      </a:r>
                      <a:r>
                        <a:rPr lang="en-US" sz="1400" u="none" kern="1200" dirty="0">
                          <a:solidFill>
                            <a:schemeClr val="dk1"/>
                          </a:solidFill>
                          <a:effectLst/>
                          <a:latin typeface="+mn-lt"/>
                          <a:ea typeface="+mn-ea"/>
                          <a:cs typeface="+mn-cs"/>
                        </a:rPr>
                        <a:t>.</a:t>
                      </a:r>
                      <a:endParaRPr lang="en-US" sz="1400" u="none" baseline="30000" dirty="0"/>
                    </a:p>
                  </a:txBody>
                  <a:tcPr/>
                </a:tc>
                <a:tc>
                  <a:txBody>
                    <a:bodyPr/>
                    <a:lstStyle/>
                    <a:p>
                      <a:r>
                        <a:rPr lang="en-US" sz="1400" kern="1200">
                          <a:solidFill>
                            <a:schemeClr val="dk1"/>
                          </a:solidFill>
                          <a:effectLst/>
                          <a:latin typeface="+mn-lt"/>
                          <a:ea typeface="+mn-ea"/>
                          <a:cs typeface="+mn-cs"/>
                        </a:rPr>
                        <a:t>Informs users that Copilot and audio processing have been started.</a:t>
                      </a:r>
                      <a:endParaRPr lang="en-US" sz="1400"/>
                    </a:p>
                  </a:txBody>
                  <a:tcPr/>
                </a:tc>
                <a:extLst>
                  <a:ext uri="{0D108BD9-81ED-4DB2-BD59-A6C34878D82A}">
                    <a16:rowId xmlns:a16="http://schemas.microsoft.com/office/drawing/2014/main" val="1714419809"/>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a:solidFill>
                            <a:schemeClr val="tx1"/>
                          </a:solidFill>
                        </a:rPr>
                        <a:t>During and after the meeting</a:t>
                      </a:r>
                    </a:p>
                    <a:p>
                      <a:endParaRPr lang="en-US" sz="1400"/>
                    </a:p>
                  </a:txBody>
                  <a:tcPr/>
                </a:tc>
                <a:tc>
                  <a:txBody>
                    <a:bodyPr/>
                    <a:lstStyle/>
                    <a:p>
                      <a:r>
                        <a:rPr lang="en-US" sz="1400" kern="1200" dirty="0">
                          <a:solidFill>
                            <a:schemeClr val="dk1"/>
                          </a:solidFill>
                          <a:effectLst/>
                          <a:latin typeface="+mn-lt"/>
                          <a:ea typeface="+mn-ea"/>
                          <a:cs typeface="+mn-cs"/>
                        </a:rPr>
                        <a:t>Clicking on Copilot prompts the user to start a transcript. A saved transcript is required for Copilot to work.</a:t>
                      </a:r>
                      <a:endParaRPr lang="en-US" sz="1400" baseline="30000" dirty="0"/>
                    </a:p>
                  </a:txBody>
                  <a:tcPr/>
                </a:tc>
                <a:tc>
                  <a:txBody>
                    <a:bodyPr/>
                    <a:lstStyle/>
                    <a:p>
                      <a:r>
                        <a:rPr lang="en-US" sz="1400" kern="1200">
                          <a:solidFill>
                            <a:schemeClr val="dk1"/>
                          </a:solidFill>
                          <a:effectLst/>
                          <a:latin typeface="+mn-lt"/>
                          <a:ea typeface="+mn-ea"/>
                          <a:cs typeface="+mn-cs"/>
                        </a:rPr>
                        <a:t>Informs users that transcript has been started.</a:t>
                      </a:r>
                      <a:endParaRPr lang="en-US" sz="1400"/>
                    </a:p>
                  </a:txBody>
                  <a:tcPr/>
                </a:tc>
                <a:extLst>
                  <a:ext uri="{0D108BD9-81ED-4DB2-BD59-A6C34878D82A}">
                    <a16:rowId xmlns:a16="http://schemas.microsoft.com/office/drawing/2014/main" val="731809710"/>
                  </a:ext>
                </a:extLst>
              </a:tr>
              <a:tr h="370840">
                <a:tc>
                  <a:txBody>
                    <a:bodyPr/>
                    <a:lstStyle/>
                    <a:p>
                      <a:r>
                        <a:rPr lang="en-US" sz="1400" kern="1200">
                          <a:solidFill>
                            <a:schemeClr val="dk1"/>
                          </a:solidFill>
                          <a:effectLst/>
                          <a:latin typeface="+mn-lt"/>
                          <a:ea typeface="+mn-ea"/>
                          <a:cs typeface="+mn-cs"/>
                        </a:rPr>
                        <a:t>Off</a:t>
                      </a:r>
                      <a:r>
                        <a:rPr lang="en-US" sz="1400" kern="1200" baseline="30000">
                          <a:solidFill>
                            <a:schemeClr val="dk1"/>
                          </a:solidFill>
                          <a:effectLst/>
                          <a:latin typeface="+mn-lt"/>
                          <a:ea typeface="+mn-ea"/>
                          <a:cs typeface="+mn-cs"/>
                        </a:rPr>
                        <a:t>2</a:t>
                      </a:r>
                      <a:endParaRPr lang="en-US" sz="1400" baseline="30000"/>
                    </a:p>
                  </a:txBody>
                  <a:tcPr/>
                </a:tc>
                <a:tc>
                  <a:txBody>
                    <a:bodyPr/>
                    <a:lstStyle/>
                    <a:p>
                      <a:r>
                        <a:rPr lang="en-US" sz="1400" kern="1200">
                          <a:solidFill>
                            <a:schemeClr val="dk1"/>
                          </a:solidFill>
                          <a:effectLst/>
                          <a:latin typeface="+mn-lt"/>
                          <a:ea typeface="+mn-ea"/>
                          <a:cs typeface="+mn-cs"/>
                        </a:rPr>
                        <a:t>Copilot can’t be selected. Recording and                  Transcription can’t be started.</a:t>
                      </a:r>
                      <a:endParaRPr lang="en-US" sz="1400" baseline="30000"/>
                    </a:p>
                  </a:txBody>
                  <a:tcPr/>
                </a:tc>
                <a:tc>
                  <a:txBody>
                    <a:bodyPr/>
                    <a:lstStyle/>
                    <a:p>
                      <a:r>
                        <a:rPr lang="en-US" sz="1400" dirty="0"/>
                        <a:t>N/A</a:t>
                      </a:r>
                    </a:p>
                  </a:txBody>
                  <a:tcPr/>
                </a:tc>
                <a:extLst>
                  <a:ext uri="{0D108BD9-81ED-4DB2-BD59-A6C34878D82A}">
                    <a16:rowId xmlns:a16="http://schemas.microsoft.com/office/drawing/2014/main" val="2980037116"/>
                  </a:ext>
                </a:extLst>
              </a:tr>
            </a:tbl>
          </a:graphicData>
        </a:graphic>
      </p:graphicFrame>
      <p:sp>
        <p:nvSpPr>
          <p:cNvPr id="24" name="TextBox 23">
            <a:extLst>
              <a:ext uri="{FF2B5EF4-FFF2-40B4-BE49-F238E27FC236}">
                <a16:creationId xmlns:a16="http://schemas.microsoft.com/office/drawing/2014/main" id="{EAC6A4AE-CF7F-925F-ECB6-6403DD587854}"/>
              </a:ext>
            </a:extLst>
          </p:cNvPr>
          <p:cNvSpPr txBox="1"/>
          <p:nvPr/>
        </p:nvSpPr>
        <p:spPr>
          <a:xfrm>
            <a:off x="583314" y="5909415"/>
            <a:ext cx="10892920" cy="363369"/>
          </a:xfrm>
          <a:prstGeom prst="rect">
            <a:avLst/>
          </a:prstGeom>
          <a:noFill/>
        </p:spPr>
        <p:txBody>
          <a:bodyPr wrap="square">
            <a:spAutoFit/>
          </a:bodyPr>
          <a:lstStyle/>
          <a:p>
            <a:pPr marL="0" marR="0">
              <a:lnSpc>
                <a:spcPct val="115000"/>
              </a:lnSpc>
            </a:pPr>
            <a:r>
              <a:rPr lang="en-US" sz="800" kern="100" baseline="30000" dirty="0">
                <a:effectLst/>
                <a:ea typeface="Aptos" panose="020B0004020202020204" pitchFamily="34" charset="0"/>
                <a:cs typeface="Arial" panose="020B0604020202020204" pitchFamily="34" charset="0"/>
              </a:rPr>
              <a:t>1</a:t>
            </a:r>
            <a:r>
              <a:rPr lang="en-US" sz="800" kern="100" dirty="0">
                <a:effectLst/>
                <a:ea typeface="Aptos" panose="020B0004020202020204" pitchFamily="34" charset="0"/>
                <a:cs typeface="Arial" panose="020B0604020202020204" pitchFamily="34" charset="0"/>
              </a:rPr>
              <a:t>Please note that a saved transcript can still be started by any user with permission to transcribe through the Recording and Transcript options.</a:t>
            </a:r>
          </a:p>
          <a:p>
            <a:pPr>
              <a:lnSpc>
                <a:spcPct val="115000"/>
              </a:lnSpc>
            </a:pPr>
            <a:r>
              <a:rPr lang="en-US" sz="800" kern="100" baseline="30000" dirty="0">
                <a:effectLst/>
                <a:ea typeface="Aptos" panose="020B0004020202020204" pitchFamily="34" charset="0"/>
                <a:cs typeface="Arial" panose="020B0604020202020204" pitchFamily="34" charset="0"/>
              </a:rPr>
              <a:t>2</a:t>
            </a:r>
            <a:r>
              <a:rPr lang="en-US" sz="800" kern="100" dirty="0">
                <a:effectLst/>
                <a:ea typeface="Aptos" panose="020B0004020202020204" pitchFamily="34" charset="0"/>
                <a:cs typeface="Arial" panose="020B0604020202020204" pitchFamily="34" charset="0"/>
              </a:rPr>
              <a:t>Turning off Copilot also disables Recording and Transcription. This is because any saved recording and transcript would be accessible to Copilot outside the meeting.</a:t>
            </a:r>
          </a:p>
        </p:txBody>
      </p:sp>
    </p:spTree>
    <p:extLst>
      <p:ext uri="{BB962C8B-B14F-4D97-AF65-F5344CB8AC3E}">
        <p14:creationId xmlns:p14="http://schemas.microsoft.com/office/powerpoint/2010/main" val="41626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051E-5122-93B1-21A3-9FA4D5F71050}"/>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BD4F03FB-731B-D894-10FC-E121792E655C}"/>
              </a:ext>
              <a:ext uri="{C183D7F6-B498-43B3-948B-1728B52AA6E4}">
                <adec:decorative xmlns:adec="http://schemas.microsoft.com/office/drawing/2017/decorative" val="1"/>
              </a:ext>
            </a:extLst>
          </p:cNvPr>
          <p:cNvSpPr/>
          <p:nvPr/>
        </p:nvSpPr>
        <p:spPr>
          <a:xfrm>
            <a:off x="588261" y="1275334"/>
            <a:ext cx="11020425" cy="3934772"/>
          </a:xfrm>
          <a:prstGeom prst="roundRect">
            <a:avLst>
              <a:gd name="adj" fmla="val 236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 name="Title 3">
            <a:extLst>
              <a:ext uri="{FF2B5EF4-FFF2-40B4-BE49-F238E27FC236}">
                <a16:creationId xmlns:a16="http://schemas.microsoft.com/office/drawing/2014/main" id="{B46B59D7-5A04-81BE-61AC-82860226DD44}"/>
              </a:ext>
            </a:extLst>
          </p:cNvPr>
          <p:cNvSpPr>
            <a:spLocks noGrp="1"/>
          </p:cNvSpPr>
          <p:nvPr>
            <p:ph type="title"/>
          </p:nvPr>
        </p:nvSpPr>
        <p:spPr>
          <a:xfrm>
            <a:off x="588261" y="585216"/>
            <a:ext cx="11011601" cy="553998"/>
          </a:xfrm>
        </p:spPr>
        <p:txBody>
          <a:bodyPr>
            <a:normAutofit/>
          </a:bodyPr>
          <a:lstStyle/>
          <a:p>
            <a:r>
              <a:rPr lang="en-US" dirty="0"/>
              <a:t>How it works continued</a:t>
            </a:r>
          </a:p>
        </p:txBody>
      </p:sp>
      <p:sp>
        <p:nvSpPr>
          <p:cNvPr id="15" name="TextBox 14">
            <a:extLst>
              <a:ext uri="{FF2B5EF4-FFF2-40B4-BE49-F238E27FC236}">
                <a16:creationId xmlns:a16="http://schemas.microsoft.com/office/drawing/2014/main" id="{702CFC0E-1F3C-9EB7-E523-A0DFA8F11080}"/>
              </a:ext>
            </a:extLst>
          </p:cNvPr>
          <p:cNvSpPr txBox="1"/>
          <p:nvPr/>
        </p:nvSpPr>
        <p:spPr>
          <a:xfrm>
            <a:off x="588261" y="1289050"/>
            <a:ext cx="11011600" cy="318805"/>
          </a:xfrm>
          <a:prstGeom prst="rect">
            <a:avLst/>
          </a:prstGeom>
          <a:noFill/>
        </p:spPr>
        <p:txBody>
          <a:bodyPr wrap="square">
            <a:spAutoFit/>
          </a:bodyPr>
          <a:lstStyle/>
          <a:p>
            <a:pPr marL="0" marR="0">
              <a:lnSpc>
                <a:spcPct val="115000"/>
              </a:lnSpc>
              <a:spcAft>
                <a:spcPts val="800"/>
              </a:spcAft>
            </a:pPr>
            <a:r>
              <a:rPr lang="en-US" sz="1400" kern="100">
                <a:effectLst/>
                <a:ea typeface="Aptos" panose="020B0004020202020204" pitchFamily="34" charset="0"/>
                <a:cs typeface="Arial" panose="020B0604020202020204" pitchFamily="34" charset="0"/>
              </a:rPr>
              <a:t>Aside from “Allow Copilot”, other meeting options can impact Copilot’s availability.</a:t>
            </a:r>
          </a:p>
        </p:txBody>
      </p:sp>
      <p:graphicFrame>
        <p:nvGraphicFramePr>
          <p:cNvPr id="22" name="Table 21">
            <a:extLst>
              <a:ext uri="{FF2B5EF4-FFF2-40B4-BE49-F238E27FC236}">
                <a16:creationId xmlns:a16="http://schemas.microsoft.com/office/drawing/2014/main" id="{07635E75-40B7-EBE1-21D5-01BD76E56C2B}"/>
              </a:ext>
            </a:extLst>
          </p:cNvPr>
          <p:cNvGraphicFramePr>
            <a:graphicFrameLocks noGrp="1"/>
          </p:cNvGraphicFramePr>
          <p:nvPr>
            <p:extLst>
              <p:ext uri="{D42A27DB-BD31-4B8C-83A1-F6EECF244321}">
                <p14:modId xmlns:p14="http://schemas.microsoft.com/office/powerpoint/2010/main" val="2695565039"/>
              </p:ext>
            </p:extLst>
          </p:nvPr>
        </p:nvGraphicFramePr>
        <p:xfrm>
          <a:off x="704694" y="1743975"/>
          <a:ext cx="10689346" cy="3205480"/>
        </p:xfrm>
        <a:graphic>
          <a:graphicData uri="http://schemas.openxmlformats.org/drawingml/2006/table">
            <a:tbl>
              <a:tblPr firstRow="1" bandRow="1">
                <a:tableStyleId>{5C22544A-7EE6-4342-B048-85BDC9FD1C3A}</a:tableStyleId>
              </a:tblPr>
              <a:tblGrid>
                <a:gridCol w="5344673">
                  <a:extLst>
                    <a:ext uri="{9D8B030D-6E8A-4147-A177-3AD203B41FA5}">
                      <a16:colId xmlns:a16="http://schemas.microsoft.com/office/drawing/2014/main" val="3968982220"/>
                    </a:ext>
                  </a:extLst>
                </a:gridCol>
                <a:gridCol w="5344673">
                  <a:extLst>
                    <a:ext uri="{9D8B030D-6E8A-4147-A177-3AD203B41FA5}">
                      <a16:colId xmlns:a16="http://schemas.microsoft.com/office/drawing/2014/main" val="1309387359"/>
                    </a:ext>
                  </a:extLst>
                </a:gridCol>
              </a:tblGrid>
              <a:tr h="370840">
                <a:tc>
                  <a:txBody>
                    <a:bodyPr/>
                    <a:lstStyle/>
                    <a:p>
                      <a:r>
                        <a:rPr lang="en-US" sz="1400" b="1" kern="1200" dirty="0">
                          <a:solidFill>
                            <a:schemeClr val="lt1"/>
                          </a:solidFill>
                          <a:effectLst/>
                          <a:latin typeface="+mn-lt"/>
                          <a:ea typeface="+mn-ea"/>
                          <a:cs typeface="+mn-cs"/>
                        </a:rPr>
                        <a:t>Meeting option</a:t>
                      </a:r>
                      <a:endParaRPr lang="en-US" sz="1400"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mn-lt"/>
                          <a:ea typeface="+mn-ea"/>
                          <a:cs typeface="+mn-cs"/>
                        </a:rPr>
                        <a:t>Relationship to Copilot</a:t>
                      </a:r>
                      <a:endParaRPr lang="en-US" sz="1400"/>
                    </a:p>
                  </a:txBody>
                  <a:tcPr/>
                </a:tc>
                <a:extLst>
                  <a:ext uri="{0D108BD9-81ED-4DB2-BD59-A6C34878D82A}">
                    <a16:rowId xmlns:a16="http://schemas.microsoft.com/office/drawing/2014/main" val="1032551687"/>
                  </a:ext>
                </a:extLst>
              </a:tr>
              <a:tr h="370840">
                <a:tc>
                  <a:txBody>
                    <a:bodyPr/>
                    <a:lstStyle/>
                    <a:p>
                      <a:r>
                        <a:rPr lang="en-US" sz="1400" kern="1200">
                          <a:solidFill>
                            <a:schemeClr val="dk1"/>
                          </a:solidFill>
                          <a:effectLst/>
                          <a:latin typeface="+mn-lt"/>
                          <a:ea typeface="+mn-ea"/>
                          <a:cs typeface="+mn-cs"/>
                        </a:rPr>
                        <a:t>Sensitivity</a:t>
                      </a:r>
                      <a:endParaRPr lang="en-US" sz="1400"/>
                    </a:p>
                  </a:txBody>
                  <a:tcPr/>
                </a:tc>
                <a:tc>
                  <a:txBody>
                    <a:bodyPr/>
                    <a:lstStyle/>
                    <a:p>
                      <a:r>
                        <a:rPr lang="en-US" sz="1400" kern="1200">
                          <a:solidFill>
                            <a:schemeClr val="dk1"/>
                          </a:solidFill>
                          <a:effectLst/>
                          <a:latin typeface="+mn-lt"/>
                          <a:ea typeface="+mn-ea"/>
                          <a:cs typeface="+mn-cs"/>
                        </a:rPr>
                        <a:t>Depending on your org’s settings for the selected sensitivity label, recording and transcription may be unavailable for Copilot to use.</a:t>
                      </a:r>
                      <a:endParaRPr lang="en-US" sz="1400" baseline="30000"/>
                    </a:p>
                  </a:txBody>
                  <a:tcPr/>
                </a:tc>
                <a:extLst>
                  <a:ext uri="{0D108BD9-81ED-4DB2-BD59-A6C34878D82A}">
                    <a16:rowId xmlns:a16="http://schemas.microsoft.com/office/drawing/2014/main" val="1714419809"/>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a:solidFill>
                            <a:schemeClr val="tx1"/>
                          </a:solidFill>
                        </a:rPr>
                        <a:t>Record and transcribe automatically</a:t>
                      </a:r>
                      <a:endParaRPr lang="en-US" sz="1400"/>
                    </a:p>
                  </a:txBody>
                  <a:tcPr/>
                </a:tc>
                <a:tc>
                  <a:txBody>
                    <a:bodyPr/>
                    <a:lstStyle/>
                    <a:p>
                      <a:r>
                        <a:rPr lang="en-US" sz="1400" kern="1200">
                          <a:solidFill>
                            <a:schemeClr val="dk1"/>
                          </a:solidFill>
                          <a:effectLst/>
                          <a:latin typeface="+mn-lt"/>
                          <a:ea typeface="+mn-ea"/>
                          <a:cs typeface="+mn-cs"/>
                        </a:rPr>
                        <a:t>If you have permission to transcribe, this will start Copilot automatically. If Copilot is set to “Only during the meeting” and you have permission to transcribe, a transcript will begin and override the “Only during the meeting” setting.</a:t>
                      </a:r>
                      <a:endParaRPr lang="en-US" sz="1400" baseline="30000"/>
                    </a:p>
                  </a:txBody>
                  <a:tcPr/>
                </a:tc>
                <a:extLst>
                  <a:ext uri="{0D108BD9-81ED-4DB2-BD59-A6C34878D82A}">
                    <a16:rowId xmlns:a16="http://schemas.microsoft.com/office/drawing/2014/main" val="731809710"/>
                  </a:ext>
                </a:extLst>
              </a:tr>
              <a:tr h="370840">
                <a:tc>
                  <a:txBody>
                    <a:bodyPr/>
                    <a:lstStyle/>
                    <a:p>
                      <a:r>
                        <a:rPr lang="en-US" sz="1400" kern="1200">
                          <a:solidFill>
                            <a:schemeClr val="dk1"/>
                          </a:solidFill>
                          <a:effectLst/>
                          <a:latin typeface="+mn-lt"/>
                          <a:ea typeface="+mn-ea"/>
                          <a:cs typeface="+mn-cs"/>
                        </a:rPr>
                        <a:t>Who can record and transcribe</a:t>
                      </a:r>
                      <a:endParaRPr lang="en-US" sz="1400" baseline="30000"/>
                    </a:p>
                  </a:txBody>
                  <a:tcPr/>
                </a:tc>
                <a:tc>
                  <a:txBody>
                    <a:bodyPr/>
                    <a:lstStyle/>
                    <a:p>
                      <a:r>
                        <a:rPr lang="en-US" sz="1400" kern="1200" dirty="0">
                          <a:solidFill>
                            <a:schemeClr val="dk1"/>
                          </a:solidFill>
                          <a:effectLst/>
                          <a:latin typeface="+mn-lt"/>
                          <a:ea typeface="+mn-ea"/>
                          <a:cs typeface="+mn-cs"/>
                        </a:rPr>
                        <a:t>If Allow Copilot is set to “Only during the meeting”, this can be set to “no one” to prevent anyone from starting a recording or transcript. If Allow Copilot is set to “During and after the meeting”, the “no one” option is unavailable. If Allow Copilot is “Off”, this is set to “no one” and locked. </a:t>
                      </a:r>
                      <a:endParaRPr lang="en-US" sz="1400" baseline="30000" dirty="0"/>
                    </a:p>
                  </a:txBody>
                  <a:tcPr/>
                </a:tc>
                <a:extLst>
                  <a:ext uri="{0D108BD9-81ED-4DB2-BD59-A6C34878D82A}">
                    <a16:rowId xmlns:a16="http://schemas.microsoft.com/office/drawing/2014/main" val="2980037116"/>
                  </a:ext>
                </a:extLst>
              </a:tr>
            </a:tbl>
          </a:graphicData>
        </a:graphic>
      </p:graphicFrame>
    </p:spTree>
    <p:extLst>
      <p:ext uri="{BB962C8B-B14F-4D97-AF65-F5344CB8AC3E}">
        <p14:creationId xmlns:p14="http://schemas.microsoft.com/office/powerpoint/2010/main" val="27669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a:xfrm>
            <a:off x="569911" y="2769057"/>
            <a:ext cx="4989641" cy="1231106"/>
          </a:xfrm>
        </p:spPr>
        <p:txBody>
          <a:bodyPr/>
          <a:lstStyle/>
          <a:p>
            <a:r>
              <a:rPr lang="en-US" dirty="0"/>
              <a:t>Optimize Copilot for common scenarios</a:t>
            </a:r>
          </a:p>
        </p:txBody>
      </p:sp>
      <p:sp>
        <p:nvSpPr>
          <p:cNvPr id="3" name="Text Placeholder 2">
            <a:extLst>
              <a:ext uri="{FF2B5EF4-FFF2-40B4-BE49-F238E27FC236}">
                <a16:creationId xmlns:a16="http://schemas.microsoft.com/office/drawing/2014/main" id="{24AE6FE8-891C-532D-007D-41306CE81930}"/>
              </a:ext>
            </a:extLst>
          </p:cNvPr>
          <p:cNvSpPr>
            <a:spLocks noGrp="1"/>
          </p:cNvSpPr>
          <p:nvPr>
            <p:ph type="body" sz="quarter" idx="12"/>
          </p:nvPr>
        </p:nvSpPr>
        <p:spPr>
          <a:xfrm>
            <a:off x="582042" y="4215828"/>
            <a:ext cx="5513958" cy="323550"/>
          </a:xfrm>
        </p:spPr>
        <p:txBody>
          <a:bodyPr/>
          <a:lstStyle/>
          <a:p>
            <a:pPr marL="0" marR="0">
              <a:lnSpc>
                <a:spcPct val="115000"/>
              </a:lnSpc>
              <a:spcAft>
                <a:spcPts val="800"/>
              </a:spcAft>
            </a:pPr>
            <a:r>
              <a:rPr lang="en-US" sz="2000" kern="100" dirty="0">
                <a:effectLst/>
                <a:ea typeface="Aptos" panose="020B0004020202020204" pitchFamily="34" charset="0"/>
                <a:cs typeface="Arial" panose="020B0604020202020204" pitchFamily="34" charset="0"/>
              </a:rPr>
              <a:t>Five common scenarios based on user feedback</a:t>
            </a:r>
            <a:endParaRPr lang="en-US" sz="2000" dirty="0"/>
          </a:p>
        </p:txBody>
      </p:sp>
    </p:spTree>
    <p:extLst>
      <p:ext uri="{BB962C8B-B14F-4D97-AF65-F5344CB8AC3E}">
        <p14:creationId xmlns:p14="http://schemas.microsoft.com/office/powerpoint/2010/main" val="30839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7DF1-D9FA-359B-1255-DCEDB93014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074A6DC-DBD7-A6E5-28A8-6D526184848F}"/>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132C48E8-4363-14FB-4091-76BD61F67FF9}"/>
              </a:ext>
              <a:ext uri="{C183D7F6-B498-43B3-948B-1728B52AA6E4}">
                <adec:decorative xmlns:adec="http://schemas.microsoft.com/office/drawing/2017/decorative" val="1"/>
              </a:ext>
            </a:extLst>
          </p:cNvPr>
          <p:cNvSpPr/>
          <p:nvPr/>
        </p:nvSpPr>
        <p:spPr bwMode="auto">
          <a:xfrm>
            <a:off x="495299" y="1218911"/>
            <a:ext cx="11206965" cy="1423502"/>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1" name="Rounded Rectangle 10">
            <a:extLst>
              <a:ext uri="{FF2B5EF4-FFF2-40B4-BE49-F238E27FC236}">
                <a16:creationId xmlns:a16="http://schemas.microsoft.com/office/drawing/2014/main" id="{9930E541-303C-5B27-3984-B4242FF18FD1}"/>
              </a:ext>
              <a:ext uri="{C183D7F6-B498-43B3-948B-1728B52AA6E4}">
                <adec:decorative xmlns:adec="http://schemas.microsoft.com/office/drawing/2017/decorative" val="1"/>
              </a:ext>
            </a:extLst>
          </p:cNvPr>
          <p:cNvSpPr/>
          <p:nvPr/>
        </p:nvSpPr>
        <p:spPr bwMode="auto">
          <a:xfrm>
            <a:off x="495298" y="2815119"/>
            <a:ext cx="11206965" cy="3606229"/>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A53401DB-A295-2DD7-818F-76AE033D04AB}"/>
              </a:ext>
            </a:extLst>
          </p:cNvPr>
          <p:cNvSpPr>
            <a:spLocks noGrp="1"/>
          </p:cNvSpPr>
          <p:nvPr>
            <p:ph type="title"/>
          </p:nvPr>
        </p:nvSpPr>
        <p:spPr>
          <a:xfrm>
            <a:off x="588261" y="585216"/>
            <a:ext cx="11504422" cy="492443"/>
          </a:xfrm>
        </p:spPr>
        <p:txBody>
          <a:bodyPr/>
          <a:lstStyle/>
          <a:p>
            <a:r>
              <a:rPr lang="en-US" sz="3200" dirty="0"/>
              <a:t>Scenario 1: </a:t>
            </a:r>
            <a:r>
              <a:rPr lang="en-US" sz="3200" dirty="0">
                <a:latin typeface="+mn-lt"/>
              </a:rPr>
              <a:t>I want to use Copilot during and after the meeting </a:t>
            </a:r>
          </a:p>
        </p:txBody>
      </p:sp>
      <p:sp>
        <p:nvSpPr>
          <p:cNvPr id="4" name="Text Placeholder 3">
            <a:extLst>
              <a:ext uri="{FF2B5EF4-FFF2-40B4-BE49-F238E27FC236}">
                <a16:creationId xmlns:a16="http://schemas.microsoft.com/office/drawing/2014/main" id="{E0D877F1-27BD-AF04-2E1D-F14C7B33906F}"/>
              </a:ext>
            </a:extLst>
          </p:cNvPr>
          <p:cNvSpPr>
            <a:spLocks noGrp="1"/>
          </p:cNvSpPr>
          <p:nvPr>
            <p:ph type="body" sz="quarter" idx="15"/>
          </p:nvPr>
        </p:nvSpPr>
        <p:spPr>
          <a:xfrm>
            <a:off x="707037" y="1394016"/>
            <a:ext cx="10697278" cy="1123153"/>
          </a:xfrm>
        </p:spPr>
        <p:txBody>
          <a:bodyPr/>
          <a:lstStyle/>
          <a:p>
            <a:pPr marL="0" indent="0">
              <a:buNone/>
            </a:pPr>
            <a:r>
              <a:rPr lang="en-US" sz="1400" kern="100">
                <a:effectLst/>
                <a:ea typeface="Aptos" panose="020B0004020202020204" pitchFamily="34" charset="0"/>
                <a:cs typeface="Arial" panose="020B0604020202020204" pitchFamily="34" charset="0"/>
              </a:rPr>
              <a:t>To recap a meeting using AI, we recommend turning on recording to capture visual information shared during the meeting and give participants a holistic, interactive recap experience. If you opt not to record the meeting, you will still need to turn on the transcript. Transcription lets you revisit and verify Copilot-generated content when it’s most convenient, including Copilot notes and your previous conversation with Copilot. It also enables you to continue asking questions after the meeting is over. It’s easy to set up your meeting to record and transcribe automatically as soon as it starts.</a:t>
            </a:r>
          </a:p>
          <a:p>
            <a:pPr marL="0" indent="0">
              <a:buNone/>
            </a:pPr>
            <a:endParaRPr lang="en-US" sz="1400"/>
          </a:p>
        </p:txBody>
      </p:sp>
      <p:sp>
        <p:nvSpPr>
          <p:cNvPr id="6" name="TextBox 5">
            <a:extLst>
              <a:ext uri="{FF2B5EF4-FFF2-40B4-BE49-F238E27FC236}">
                <a16:creationId xmlns:a16="http://schemas.microsoft.com/office/drawing/2014/main" id="{6703F261-EAA5-AAAA-5E33-F01E946158EC}"/>
              </a:ext>
            </a:extLst>
          </p:cNvPr>
          <p:cNvSpPr txBox="1"/>
          <p:nvPr/>
        </p:nvSpPr>
        <p:spPr>
          <a:xfrm>
            <a:off x="707037" y="2972269"/>
            <a:ext cx="10792080" cy="3291927"/>
          </a:xfrm>
          <a:prstGeom prst="rect">
            <a:avLst/>
          </a:prstGeom>
          <a:noFill/>
        </p:spPr>
        <p:txBody>
          <a:bodyPr wrap="square">
            <a:spAutoFit/>
          </a:bodyPr>
          <a:lstStyle/>
          <a:p>
            <a:pPr marL="342900" marR="0" lvl="0" indent="-342900">
              <a:lnSpc>
                <a:spcPct val="115000"/>
              </a:lnSpc>
              <a:buFont typeface="Symbol" panose="05050102010706020507" pitchFamily="18" charset="2"/>
              <a:buChar char=""/>
            </a:pPr>
            <a:r>
              <a:rPr lang="en-US" sz="1400" b="1" kern="100" dirty="0">
                <a:effectLst/>
                <a:ea typeface="Aptos" panose="020B0004020202020204" pitchFamily="34" charset="0"/>
                <a:cs typeface="Arial" panose="020B0604020202020204" pitchFamily="34" charset="0"/>
              </a:rPr>
              <a:t>Before the meeting:</a:t>
            </a:r>
            <a:endParaRPr lang="en-US" sz="1400" kern="1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Turn on “Record and transcribe automatically” </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Set the “Allow Copilot” meeting option to “During and after the meeting”</a:t>
            </a:r>
          </a:p>
          <a:p>
            <a:pPr marL="342900" marR="0" lvl="0" indent="-342900">
              <a:lnSpc>
                <a:spcPct val="115000"/>
              </a:lnSpc>
              <a:buFont typeface="Symbol" panose="05050102010706020507" pitchFamily="18" charset="2"/>
              <a:buChar char=""/>
            </a:pPr>
            <a:r>
              <a:rPr lang="en-US" sz="1400" b="1" kern="100" dirty="0">
                <a:effectLst/>
                <a:ea typeface="Aptos" panose="020B0004020202020204" pitchFamily="34" charset="0"/>
                <a:cs typeface="Arial" panose="020B0604020202020204" pitchFamily="34" charset="0"/>
              </a:rPr>
              <a:t>During the meeting:</a:t>
            </a:r>
            <a:endParaRPr lang="en-US" sz="1400" kern="1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You will get a notification that the transcript has been started. A red dot will appear on the top of your meeting window.</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If transcript isn’t started, it can easily be started by clicking on the Copilot icon.</a:t>
            </a:r>
          </a:p>
          <a:p>
            <a:pPr marL="342900" marR="0" lvl="0" indent="-342900">
              <a:lnSpc>
                <a:spcPct val="115000"/>
              </a:lnSpc>
              <a:buFont typeface="Symbol" panose="05050102010706020507" pitchFamily="18" charset="2"/>
              <a:buChar char=""/>
            </a:pPr>
            <a:r>
              <a:rPr lang="en-US" sz="1400" b="1" kern="100" dirty="0">
                <a:effectLst/>
                <a:ea typeface="Aptos" panose="020B0004020202020204" pitchFamily="34" charset="0"/>
                <a:cs typeface="Arial" panose="020B0604020202020204" pitchFamily="34" charset="0"/>
              </a:rPr>
              <a:t>After the meeting:</a:t>
            </a:r>
            <a:endParaRPr lang="en-US" sz="1400" kern="1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After the meeting, you can ask Copilot questions about the meeting in the meeting chat if a transcript exists for your meeting. In recurring meetings, a transcript needs to exist for the most recent occurrence of the meeting.</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Go to the </a:t>
            </a:r>
            <a:r>
              <a:rPr lang="en-US" sz="1400" b="1" kern="100" dirty="0">
                <a:effectLst/>
                <a:ea typeface="Aptos" panose="020B0004020202020204" pitchFamily="34" charset="0"/>
                <a:cs typeface="Arial" panose="020B0604020202020204" pitchFamily="34" charset="0"/>
              </a:rPr>
              <a:t>Recap </a:t>
            </a:r>
            <a:r>
              <a:rPr lang="en-US" sz="1400" kern="100" dirty="0">
                <a:effectLst/>
                <a:ea typeface="Aptos" panose="020B0004020202020204" pitchFamily="34" charset="0"/>
                <a:cs typeface="Arial" panose="020B0604020202020204" pitchFamily="34" charset="0"/>
              </a:rPr>
              <a:t>tab to view Copilot Notes, the recording, transcript, and more. You can continue chatting with Copilot on </a:t>
            </a:r>
            <a:r>
              <a:rPr lang="en-US" sz="1400" b="1" kern="100" dirty="0">
                <a:effectLst/>
                <a:ea typeface="Aptos" panose="020B0004020202020204" pitchFamily="34" charset="0"/>
                <a:cs typeface="Arial" panose="020B0604020202020204" pitchFamily="34" charset="0"/>
              </a:rPr>
              <a:t>Recap </a:t>
            </a:r>
            <a:r>
              <a:rPr lang="en-US" sz="1400" kern="100" dirty="0">
                <a:effectLst/>
                <a:ea typeface="Aptos" panose="020B0004020202020204" pitchFamily="34" charset="0"/>
                <a:cs typeface="Arial" panose="020B0604020202020204" pitchFamily="34" charset="0"/>
              </a:rPr>
              <a:t>as long as the transcript is saved.</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Organizers can view a detailed attendance report on the “Attendance Report” tab.</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You can also use the M365 Copilot chat to ask about your meeting.</a:t>
            </a:r>
          </a:p>
        </p:txBody>
      </p:sp>
    </p:spTree>
    <p:extLst>
      <p:ext uri="{BB962C8B-B14F-4D97-AF65-F5344CB8AC3E}">
        <p14:creationId xmlns:p14="http://schemas.microsoft.com/office/powerpoint/2010/main" val="11025152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9D577-BA12-C163-1F07-3BB930C733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20B03C-DAA1-594D-F7D2-85F04A6D603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6CC84A8A-3283-4D50-3B47-36FE19647A44}"/>
              </a:ext>
              <a:ext uri="{C183D7F6-B498-43B3-948B-1728B52AA6E4}">
                <adec:decorative xmlns:adec="http://schemas.microsoft.com/office/drawing/2017/decorative" val="1"/>
              </a:ext>
            </a:extLst>
          </p:cNvPr>
          <p:cNvSpPr/>
          <p:nvPr/>
        </p:nvSpPr>
        <p:spPr bwMode="auto">
          <a:xfrm>
            <a:off x="495299" y="1516859"/>
            <a:ext cx="11206965" cy="1072226"/>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a:solidFill>
                <a:schemeClr val="tx1"/>
              </a:solidFill>
              <a:latin typeface="Segoe UI"/>
              <a:cs typeface="Segoe UI" pitchFamily="34" charset="0"/>
            </a:endParaRPr>
          </a:p>
        </p:txBody>
      </p:sp>
      <p:sp>
        <p:nvSpPr>
          <p:cNvPr id="11" name="Rounded Rectangle 10">
            <a:extLst>
              <a:ext uri="{FF2B5EF4-FFF2-40B4-BE49-F238E27FC236}">
                <a16:creationId xmlns:a16="http://schemas.microsoft.com/office/drawing/2014/main" id="{8ECE86ED-B42B-B50F-72FA-3C130D01D7E5}"/>
              </a:ext>
              <a:ext uri="{C183D7F6-B498-43B3-948B-1728B52AA6E4}">
                <adec:decorative xmlns:adec="http://schemas.microsoft.com/office/drawing/2017/decorative" val="1"/>
              </a:ext>
            </a:extLst>
          </p:cNvPr>
          <p:cNvSpPr/>
          <p:nvPr/>
        </p:nvSpPr>
        <p:spPr bwMode="auto">
          <a:xfrm>
            <a:off x="495298" y="2718051"/>
            <a:ext cx="11206965" cy="3795765"/>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A820CA70-F31A-C3FA-9346-98DA5C383C16}"/>
              </a:ext>
            </a:extLst>
          </p:cNvPr>
          <p:cNvSpPr>
            <a:spLocks noGrp="1"/>
          </p:cNvSpPr>
          <p:nvPr>
            <p:ph type="title"/>
          </p:nvPr>
        </p:nvSpPr>
        <p:spPr>
          <a:xfrm>
            <a:off x="495298" y="468430"/>
            <a:ext cx="11330257" cy="984885"/>
          </a:xfrm>
        </p:spPr>
        <p:txBody>
          <a:bodyPr/>
          <a:lstStyle/>
          <a:p>
            <a:r>
              <a:rPr lang="en-US" sz="3200" dirty="0"/>
              <a:t>Scenario #2: </a:t>
            </a:r>
            <a:r>
              <a:rPr lang="en-US" sz="3200" dirty="0">
                <a:latin typeface="+mn-lt"/>
              </a:rPr>
              <a:t>I want to use Copilot during my meeting without keeping anything afterward</a:t>
            </a:r>
          </a:p>
        </p:txBody>
      </p:sp>
      <p:sp>
        <p:nvSpPr>
          <p:cNvPr id="4" name="Text Placeholder 3">
            <a:extLst>
              <a:ext uri="{FF2B5EF4-FFF2-40B4-BE49-F238E27FC236}">
                <a16:creationId xmlns:a16="http://schemas.microsoft.com/office/drawing/2014/main" id="{B0207AC9-81C6-B195-FE55-DEA169069A2F}"/>
              </a:ext>
            </a:extLst>
          </p:cNvPr>
          <p:cNvSpPr>
            <a:spLocks noGrp="1"/>
          </p:cNvSpPr>
          <p:nvPr>
            <p:ph type="body" sz="quarter" idx="15"/>
          </p:nvPr>
        </p:nvSpPr>
        <p:spPr>
          <a:xfrm>
            <a:off x="707037" y="1729806"/>
            <a:ext cx="10871938" cy="646331"/>
          </a:xfrm>
        </p:spPr>
        <p:txBody>
          <a:bodyPr/>
          <a:lstStyle/>
          <a:p>
            <a:pPr marL="0" indent="0">
              <a:buNone/>
            </a:pPr>
            <a:r>
              <a:rPr lang="en-US" sz="1400" kern="100" dirty="0">
                <a:effectLst/>
                <a:ea typeface="Aptos" panose="020B0004020202020204" pitchFamily="34" charset="0"/>
                <a:cs typeface="Arial" panose="020B0604020202020204" pitchFamily="34" charset="0"/>
              </a:rPr>
              <a:t>For meetings where confidential or sensitive content is discussed, or for tenants that don’t allow transcription, Copilot can be used “Only during the meeting”.  When this setting is used, no Copilot history or STT processing will be saved, and recap artifacts such as AI Notes will not be generated. To prevent all participants from recording or transcribing, use the “Who can record and transcribe” option.</a:t>
            </a:r>
            <a:endParaRPr lang="en-US" sz="1400" dirty="0"/>
          </a:p>
        </p:txBody>
      </p:sp>
      <p:sp>
        <p:nvSpPr>
          <p:cNvPr id="6" name="TextBox 5">
            <a:extLst>
              <a:ext uri="{FF2B5EF4-FFF2-40B4-BE49-F238E27FC236}">
                <a16:creationId xmlns:a16="http://schemas.microsoft.com/office/drawing/2014/main" id="{F965AECA-857D-4847-7526-07E73879FA08}"/>
              </a:ext>
            </a:extLst>
          </p:cNvPr>
          <p:cNvSpPr txBox="1"/>
          <p:nvPr/>
        </p:nvSpPr>
        <p:spPr>
          <a:xfrm>
            <a:off x="707037" y="2891553"/>
            <a:ext cx="10574780" cy="2053126"/>
          </a:xfrm>
          <a:prstGeom prst="rect">
            <a:avLst/>
          </a:prstGeom>
          <a:noFill/>
        </p:spPr>
        <p:txBody>
          <a:bodyPr wrap="square">
            <a:spAutoFit/>
          </a:bodyPr>
          <a:lstStyle/>
          <a:p>
            <a:pPr marL="342900" marR="0" lvl="0" indent="-342900">
              <a:lnSpc>
                <a:spcPct val="115000"/>
              </a:lnSpc>
              <a:buFont typeface="Symbol" panose="05050102010706020507" pitchFamily="18" charset="2"/>
              <a:buChar char=""/>
            </a:pPr>
            <a:r>
              <a:rPr lang="en-US" sz="1400" b="1" kern="100" dirty="0">
                <a:effectLst/>
                <a:ea typeface="Aptos" panose="020B0004020202020204" pitchFamily="34" charset="0"/>
                <a:cs typeface="Arial" panose="020B0604020202020204" pitchFamily="34" charset="0"/>
              </a:rPr>
              <a:t>Before the meeting:</a:t>
            </a:r>
            <a:endParaRPr lang="en-US" sz="1400" kern="1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Set “Allow Copilot” to “Only during the meeting”</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Set “Who can record and transcribe” to no one. This will prevent all participants from starting any transcript or recording.</a:t>
            </a:r>
          </a:p>
          <a:p>
            <a:pPr marL="742950" marR="0" lvl="1" indent="-285750">
              <a:lnSpc>
                <a:spcPct val="115000"/>
              </a:lnSpc>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Set “Meeting Chat” to “In-Meeting Only” or “Off” to prevent any chats from being saved after the meeting.</a:t>
            </a:r>
          </a:p>
          <a:p>
            <a:pPr marL="342900" marR="0" lvl="0" indent="-342900">
              <a:lnSpc>
                <a:spcPct val="115000"/>
              </a:lnSpc>
              <a:buFont typeface="Symbol" panose="05050102010706020507" pitchFamily="18" charset="2"/>
              <a:buChar char=""/>
            </a:pPr>
            <a:r>
              <a:rPr lang="en-US" sz="1400" b="1" kern="100" dirty="0">
                <a:effectLst/>
                <a:ea typeface="Aptos" panose="020B0004020202020204" pitchFamily="34" charset="0"/>
                <a:cs typeface="Arial" panose="020B0604020202020204" pitchFamily="34" charset="0"/>
              </a:rPr>
              <a:t>During the meeting:</a:t>
            </a:r>
            <a:endParaRPr lang="en-US" sz="1400" kern="1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US" sz="1400" kern="100" dirty="0">
                <a:effectLst/>
                <a:ea typeface="Aptos" panose="020B0004020202020204" pitchFamily="34" charset="0"/>
                <a:cs typeface="Arial" panose="020B0604020202020204" pitchFamily="34" charset="0"/>
              </a:rPr>
              <a:t>Copilot will only start its temporary speech-to-text capture when a participant clicks on the Copilot icon. Ensure that someone clicks on Copilot as soon as the meeting starts to ensure that it can answer questions about the entire meeting. Once it starts, all users will get a notification that Copilot has been started.</a:t>
            </a:r>
          </a:p>
        </p:txBody>
      </p:sp>
    </p:spTree>
    <p:extLst>
      <p:ext uri="{BB962C8B-B14F-4D97-AF65-F5344CB8AC3E}">
        <p14:creationId xmlns:p14="http://schemas.microsoft.com/office/powerpoint/2010/main" val="2170647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972B8-175C-50F2-CB1F-956B4E94B3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C4F4FF-031C-7019-B74B-AD951EF53A41}"/>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53360639-D5FD-7186-834B-0D40B6D2A36B}"/>
              </a:ext>
              <a:ext uri="{C183D7F6-B498-43B3-948B-1728B52AA6E4}">
                <adec:decorative xmlns:adec="http://schemas.microsoft.com/office/drawing/2017/decorative" val="1"/>
              </a:ext>
            </a:extLst>
          </p:cNvPr>
          <p:cNvSpPr/>
          <p:nvPr/>
        </p:nvSpPr>
        <p:spPr bwMode="auto">
          <a:xfrm>
            <a:off x="495299" y="1527133"/>
            <a:ext cx="11206965" cy="1431822"/>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a:solidFill>
                <a:schemeClr val="tx1"/>
              </a:solidFill>
              <a:latin typeface="Segoe UI"/>
              <a:cs typeface="Segoe UI" pitchFamily="34" charset="0"/>
            </a:endParaRPr>
          </a:p>
        </p:txBody>
      </p:sp>
      <p:sp>
        <p:nvSpPr>
          <p:cNvPr id="11" name="Rounded Rectangle 10">
            <a:extLst>
              <a:ext uri="{FF2B5EF4-FFF2-40B4-BE49-F238E27FC236}">
                <a16:creationId xmlns:a16="http://schemas.microsoft.com/office/drawing/2014/main" id="{A1F2991C-5A14-A29B-14AE-CDA1E3B20AC8}"/>
              </a:ext>
              <a:ext uri="{C183D7F6-B498-43B3-948B-1728B52AA6E4}">
                <adec:decorative xmlns:adec="http://schemas.microsoft.com/office/drawing/2017/decorative" val="1"/>
              </a:ext>
            </a:extLst>
          </p:cNvPr>
          <p:cNvSpPr/>
          <p:nvPr/>
        </p:nvSpPr>
        <p:spPr bwMode="auto">
          <a:xfrm>
            <a:off x="495298" y="3195260"/>
            <a:ext cx="11206965" cy="3318556"/>
          </a:xfrm>
          <a:prstGeom prst="roundRect">
            <a:avLst>
              <a:gd name="adj" fmla="val 327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A8E40563-6CD7-1075-2F3A-5690FBC91F26}"/>
              </a:ext>
            </a:extLst>
          </p:cNvPr>
          <p:cNvSpPr>
            <a:spLocks noGrp="1"/>
          </p:cNvSpPr>
          <p:nvPr>
            <p:ph type="title"/>
          </p:nvPr>
        </p:nvSpPr>
        <p:spPr>
          <a:xfrm>
            <a:off x="495299" y="478704"/>
            <a:ext cx="10425920" cy="984885"/>
          </a:xfrm>
        </p:spPr>
        <p:txBody>
          <a:bodyPr/>
          <a:lstStyle/>
          <a:p>
            <a:r>
              <a:rPr lang="en-US" sz="3200" dirty="0"/>
              <a:t>Scenario #3: </a:t>
            </a:r>
            <a:r>
              <a:rPr lang="en-US" sz="3200" dirty="0">
                <a:latin typeface="+mn-lt"/>
              </a:rPr>
              <a:t>I want to use Copilot for a long meeting, over two hours</a:t>
            </a:r>
          </a:p>
        </p:txBody>
      </p:sp>
      <p:sp>
        <p:nvSpPr>
          <p:cNvPr id="4" name="Text Placeholder 3">
            <a:extLst>
              <a:ext uri="{FF2B5EF4-FFF2-40B4-BE49-F238E27FC236}">
                <a16:creationId xmlns:a16="http://schemas.microsoft.com/office/drawing/2014/main" id="{4CCB7EF3-1151-3AD2-7141-DC752577D94F}"/>
              </a:ext>
            </a:extLst>
          </p:cNvPr>
          <p:cNvSpPr>
            <a:spLocks noGrp="1"/>
          </p:cNvSpPr>
          <p:nvPr>
            <p:ph type="body" sz="quarter" idx="15"/>
          </p:nvPr>
        </p:nvSpPr>
        <p:spPr>
          <a:xfrm>
            <a:off x="707037" y="1699894"/>
            <a:ext cx="10871938" cy="1077218"/>
          </a:xfrm>
        </p:spPr>
        <p:txBody>
          <a:bodyPr/>
          <a:lstStyle/>
          <a:p>
            <a:pPr marL="0" indent="0">
              <a:buNone/>
            </a:pPr>
            <a:r>
              <a:rPr lang="en-US" sz="1400" kern="100" dirty="0">
                <a:effectLst/>
                <a:ea typeface="Aptos" panose="020B0004020202020204" pitchFamily="34" charset="0"/>
                <a:cs typeface="Arial" panose="020B0604020202020204" pitchFamily="34" charset="0"/>
              </a:rPr>
              <a:t>Some meetings, such as leadership team meetings or workshops, may be scheduled for many hours or as all day sessions. However, Copilot and recap artifacts are limited in how much content they can meaningfully answer questions about. Additionally, Teams does not support limiting access to different meeting segments. Although Copilot can process roughly 7-8 hours of spoken English</a:t>
            </a:r>
            <a:r>
              <a:rPr lang="en-US" sz="1400" kern="100" baseline="30000" dirty="0">
                <a:effectLst/>
                <a:ea typeface="Aptos" panose="020B0004020202020204" pitchFamily="34" charset="0"/>
                <a:cs typeface="Arial" panose="020B0604020202020204" pitchFamily="34" charset="0"/>
              </a:rPr>
              <a:t>1</a:t>
            </a:r>
            <a:r>
              <a:rPr lang="en-US" sz="1400" kern="100" dirty="0">
                <a:effectLst/>
                <a:ea typeface="Aptos" panose="020B0004020202020204" pitchFamily="34" charset="0"/>
                <a:cs typeface="Arial" panose="020B0604020202020204" pitchFamily="34" charset="0"/>
              </a:rPr>
              <a:t>, its responses are concise by nature and are best suited for shorter segments. To ensure high quality AI artifacts and that each part of the meeting has the appropriate audience, we recommend scheduling the meeting in segments of two hours or less.</a:t>
            </a:r>
            <a:endParaRPr lang="en-US" sz="1400" dirty="0"/>
          </a:p>
        </p:txBody>
      </p:sp>
      <p:sp>
        <p:nvSpPr>
          <p:cNvPr id="13" name="Rectangle 6">
            <a:extLst>
              <a:ext uri="{FF2B5EF4-FFF2-40B4-BE49-F238E27FC236}">
                <a16:creationId xmlns:a16="http://schemas.microsoft.com/office/drawing/2014/main" id="{9E353BC5-25DF-DE19-D576-32975D41D8D6}"/>
              </a:ext>
            </a:extLst>
          </p:cNvPr>
          <p:cNvSpPr>
            <a:spLocks noChangeArrowheads="1"/>
          </p:cNvSpPr>
          <p:nvPr/>
        </p:nvSpPr>
        <p:spPr bwMode="auto">
          <a:xfrm>
            <a:off x="707036" y="3502517"/>
            <a:ext cx="10654969"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mn-lt"/>
                <a:ea typeface="Aptos" panose="020B0004020202020204" pitchFamily="34" charset="0"/>
                <a:cs typeface="Arial" panose="020B0604020202020204" pitchFamily="34" charset="0"/>
              </a:rPr>
              <a:t>Before the meeting:</a:t>
            </a:r>
            <a:endParaRPr lang="en-US" altLang="en-US" sz="1400" dirty="0">
              <a:latin typeface="+mn-lt"/>
            </a:endParaRPr>
          </a:p>
          <a:p>
            <a:pPr marL="742950" lvl="1" indent="-285750">
              <a:buFont typeface="Courier New" panose="02070309020205020404" pitchFamily="49" charset="0"/>
              <a:buChar char="o"/>
            </a:pPr>
            <a:r>
              <a:rPr kumimoji="0" lang="en-US" altLang="en-US" sz="1400" b="0" i="0" u="none" strike="noStrike" cap="none" normalizeH="0" baseline="0" dirty="0">
                <a:ln>
                  <a:noFill/>
                </a:ln>
                <a:solidFill>
                  <a:schemeClr val="tx1"/>
                </a:solidFill>
                <a:effectLst/>
                <a:latin typeface="+mn-lt"/>
                <a:ea typeface="Aptos" panose="020B0004020202020204" pitchFamily="34" charset="0"/>
                <a:cs typeface="Arial" panose="020B0604020202020204" pitchFamily="34" charset="0"/>
              </a:rPr>
              <a:t>Schedule the meeting in smaller segments of 2 hours or less</a:t>
            </a:r>
          </a:p>
          <a:p>
            <a:pPr marL="742950" lvl="1" indent="-285750">
              <a:buFont typeface="Courier New" panose="02070309020205020404" pitchFamily="49" charset="0"/>
              <a:buChar char="o"/>
            </a:pPr>
            <a:r>
              <a:rPr kumimoji="0" lang="en-US" altLang="en-US" sz="1400" b="0" i="0" u="none" strike="noStrike" cap="none" normalizeH="0" baseline="0" dirty="0">
                <a:ln>
                  <a:noFill/>
                </a:ln>
                <a:solidFill>
                  <a:schemeClr val="tx1"/>
                </a:solidFill>
                <a:effectLst/>
                <a:latin typeface="+mn-lt"/>
                <a:ea typeface="Aptos" panose="020B0004020202020204" pitchFamily="34" charset="0"/>
                <a:cs typeface="Arial" panose="020B0604020202020204" pitchFamily="34" charset="0"/>
              </a:rPr>
              <a:t>When possible, discuss one topic per segment</a:t>
            </a:r>
            <a:r>
              <a:rPr kumimoji="0" lang="en-US" altLang="en-US" sz="1400" b="0" i="0" u="none" strike="noStrike" cap="none" normalizeH="0" baseline="0" dirty="0">
                <a:ln>
                  <a:noFill/>
                </a:ln>
                <a:solidFill>
                  <a:schemeClr val="tx1"/>
                </a:solidFill>
                <a:effectLst/>
                <a:latin typeface="+mn-lt"/>
              </a:rPr>
              <a:t> </a:t>
            </a:r>
          </a:p>
          <a:p>
            <a:pPr marL="742950" lvl="1" indent="-285750">
              <a:buFont typeface="Courier New" panose="02070309020205020404" pitchFamily="49" charset="0"/>
              <a:buChar char="o"/>
            </a:pPr>
            <a:endParaRPr lang="en-US" altLang="en-US" sz="1400" dirty="0">
              <a:latin typeface="+mn-lt"/>
            </a:endParaRPr>
          </a:p>
          <a:p>
            <a:pPr marL="742950" lvl="1" indent="-285750">
              <a:buFont typeface="Courier New" panose="02070309020205020404" pitchFamily="49" charset="0"/>
              <a:buChar char="o"/>
            </a:pPr>
            <a:endParaRPr kumimoji="0" lang="en-US" altLang="en-US" sz="1400" b="0" i="0" u="none" strike="noStrike" cap="none" normalizeH="0" baseline="0" dirty="0">
              <a:ln>
                <a:noFill/>
              </a:ln>
              <a:solidFill>
                <a:schemeClr val="tx1"/>
              </a:solidFill>
              <a:effectLst/>
              <a:latin typeface="+mn-lt"/>
            </a:endParaRPr>
          </a:p>
          <a:p>
            <a:endParaRPr lang="en-US" sz="1200" baseline="30000" dirty="0">
              <a:effectLst/>
              <a:latin typeface="+mn-lt"/>
              <a:ea typeface="Aptos" panose="020B0004020202020204" pitchFamily="34" charset="0"/>
              <a:cs typeface="Arial" panose="020B0604020202020204" pitchFamily="34" charset="0"/>
            </a:endParaRPr>
          </a:p>
          <a:p>
            <a:endParaRPr lang="en-US" sz="1200" baseline="30000" dirty="0">
              <a:latin typeface="+mn-lt"/>
              <a:ea typeface="Aptos" panose="020B0004020202020204" pitchFamily="34" charset="0"/>
              <a:cs typeface="Arial" panose="020B0604020202020204" pitchFamily="34" charset="0"/>
            </a:endParaRPr>
          </a:p>
          <a:p>
            <a:endParaRPr lang="en-US" sz="1200" baseline="30000" dirty="0">
              <a:effectLst/>
              <a:latin typeface="+mn-lt"/>
              <a:ea typeface="Aptos" panose="020B0004020202020204" pitchFamily="34" charset="0"/>
              <a:cs typeface="Arial" panose="020B0604020202020204" pitchFamily="34" charset="0"/>
            </a:endParaRPr>
          </a:p>
          <a:p>
            <a:endParaRPr lang="en-US" sz="1200" baseline="30000" dirty="0">
              <a:latin typeface="+mn-lt"/>
              <a:ea typeface="Aptos" panose="020B0004020202020204" pitchFamily="34" charset="0"/>
              <a:cs typeface="Arial" panose="020B0604020202020204" pitchFamily="34" charset="0"/>
            </a:endParaRPr>
          </a:p>
          <a:p>
            <a:endParaRPr lang="en-US" sz="1200" baseline="30000" dirty="0">
              <a:effectLst/>
              <a:latin typeface="+mn-lt"/>
              <a:ea typeface="Aptos" panose="020B0004020202020204" pitchFamily="34" charset="0"/>
              <a:cs typeface="Arial" panose="020B0604020202020204" pitchFamily="34" charset="0"/>
            </a:endParaRPr>
          </a:p>
          <a:p>
            <a:endParaRPr lang="en-US" sz="1200" baseline="30000" dirty="0">
              <a:latin typeface="+mn-lt"/>
              <a:ea typeface="Aptos" panose="020B0004020202020204" pitchFamily="34" charset="0"/>
              <a:cs typeface="Arial" panose="020B0604020202020204" pitchFamily="34" charset="0"/>
            </a:endParaRPr>
          </a:p>
          <a:p>
            <a:endParaRPr lang="en-US" sz="1200" baseline="30000" dirty="0">
              <a:effectLst/>
              <a:latin typeface="+mn-lt"/>
              <a:ea typeface="Aptos" panose="020B0004020202020204" pitchFamily="34" charset="0"/>
              <a:cs typeface="Arial" panose="020B0604020202020204" pitchFamily="34" charset="0"/>
            </a:endParaRPr>
          </a:p>
          <a:p>
            <a:endParaRPr lang="en-US" sz="1200" baseline="30000" dirty="0">
              <a:latin typeface="+mn-lt"/>
              <a:ea typeface="Aptos" panose="020B0004020202020204" pitchFamily="34" charset="0"/>
              <a:cs typeface="Arial" panose="020B0604020202020204" pitchFamily="34" charset="0"/>
            </a:endParaRPr>
          </a:p>
          <a:p>
            <a:endParaRPr lang="en-US" sz="1200" baseline="30000" dirty="0">
              <a:effectLst/>
              <a:latin typeface="+mn-lt"/>
              <a:ea typeface="Aptos" panose="020B0004020202020204" pitchFamily="34" charset="0"/>
              <a:cs typeface="Arial" panose="020B0604020202020204" pitchFamily="34" charset="0"/>
            </a:endParaRPr>
          </a:p>
          <a:p>
            <a:endParaRPr lang="en-US" sz="1200" baseline="30000" dirty="0">
              <a:latin typeface="+mn-lt"/>
              <a:ea typeface="Aptos" panose="020B0004020202020204" pitchFamily="34" charset="0"/>
              <a:cs typeface="Arial" panose="020B0604020202020204" pitchFamily="34" charset="0"/>
            </a:endParaRPr>
          </a:p>
          <a:p>
            <a:endParaRPr lang="en-US" sz="1200" baseline="30000" dirty="0">
              <a:effectLst/>
              <a:latin typeface="+mn-lt"/>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E96EAC-6F6A-72C2-1B4E-A977583C6BB8}"/>
              </a:ext>
            </a:extLst>
          </p:cNvPr>
          <p:cNvSpPr txBox="1"/>
          <p:nvPr/>
        </p:nvSpPr>
        <p:spPr>
          <a:xfrm>
            <a:off x="707036" y="6218126"/>
            <a:ext cx="6096000" cy="215444"/>
          </a:xfrm>
          <a:prstGeom prst="rect">
            <a:avLst/>
          </a:prstGeom>
          <a:noFill/>
        </p:spPr>
        <p:txBody>
          <a:bodyPr wrap="square">
            <a:spAutoFit/>
          </a:bodyPr>
          <a:lstStyle/>
          <a:p>
            <a:r>
              <a:rPr lang="en-US" sz="800" baseline="30000" dirty="0">
                <a:effectLst/>
                <a:latin typeface="+mn-lt"/>
                <a:ea typeface="Aptos" panose="020B0004020202020204" pitchFamily="34" charset="0"/>
                <a:cs typeface="Arial" panose="020B0604020202020204" pitchFamily="34" charset="0"/>
              </a:rPr>
              <a:t>1</a:t>
            </a:r>
            <a:r>
              <a:rPr lang="en-US" sz="800" dirty="0">
                <a:effectLst/>
                <a:latin typeface="+mn-lt"/>
                <a:ea typeface="Aptos" panose="020B0004020202020204" pitchFamily="34" charset="0"/>
                <a:cs typeface="Arial" panose="020B0604020202020204" pitchFamily="34" charset="0"/>
              </a:rPr>
              <a:t>The amount of content Copilot can process varies by language.</a:t>
            </a:r>
            <a:endParaRPr kumimoji="0" lang="en-US" altLang="en-US" sz="800" b="0" i="0" u="none" strike="noStrike" cap="none" normalizeH="0" dirty="0">
              <a:ln>
                <a:noFill/>
              </a:ln>
              <a:solidFill>
                <a:schemeClr val="tx1"/>
              </a:solidFill>
              <a:effectLst/>
              <a:latin typeface="+mn-lt"/>
            </a:endParaRPr>
          </a:p>
        </p:txBody>
      </p:sp>
    </p:spTree>
    <p:extLst>
      <p:ext uri="{BB962C8B-B14F-4D97-AF65-F5344CB8AC3E}">
        <p14:creationId xmlns:p14="http://schemas.microsoft.com/office/powerpoint/2010/main" val="1313942115"/>
      </p:ext>
    </p:extLst>
  </p:cSld>
  <p:clrMapOvr>
    <a:masterClrMapping/>
  </p:clrMapOvr>
  <p:transition>
    <p:fade/>
  </p:transition>
</p:sld>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Winnie Tran</DisplayName>
        <AccountId>27</AccountId>
        <AccountType/>
      </UserInfo>
      <UserInfo>
        <DisplayName>Melissa Lou</DisplayName>
        <AccountId>13</AccountId>
        <AccountType/>
      </UserInfo>
      <UserInfo>
        <DisplayName>Emily Wiersma</DisplayName>
        <AccountId>19</AccountId>
        <AccountType/>
      </UserInfo>
      <UserInfo>
        <DisplayName>SharingLinks.e443a2ef-e2e8-4bb0-a824-126619b30f16.Flexible.3c72bdf4-f6b8-4e8b-b8dd-be7066cc1582</DisplayName>
        <AccountId>37</AccountId>
        <AccountType/>
      </UserInfo>
      <UserInfo>
        <DisplayName>Solee Kim</DisplayName>
        <AccountId>18</AccountId>
        <AccountType/>
      </UserInfo>
      <UserInfo>
        <DisplayName>jcayab@microsoft.com</DisplayName>
        <AccountId>58</AccountId>
        <AccountType/>
      </UserInfo>
      <UserInfo>
        <DisplayName>SharingLinks.5f1302bb-ec38-4f74-98e0-52ad74f84ff3.Flexible.f9399f9e-5316-4fe9-8b79-06d6e7258cb3</DisplayName>
        <AccountId>49</AccountId>
        <AccountType/>
      </UserInfo>
      <UserInfo>
        <DisplayName>TUCU Support</DisplayName>
        <AccountId>11</AccountId>
        <AccountType/>
      </UserInfo>
      <UserInfo>
        <DisplayName>SharingLinks.cbe0cd16-6b92-4b76-9926-50658ab8f8de.OrganizationEdit.aa01a0ad-3e80-4ec3-8ab3-0782275ff1b3</DisplayName>
        <AccountId>1582</AccountId>
        <AccountType/>
      </UserInfo>
      <UserInfo>
        <DisplayName>SharingLinks.6c386cde-6294-4746-baa3-65b5b89f1e82.Flexible.f9f16e76-e6e7-4ac7-8d3d-c20427a1a9b4</DisplayName>
        <AccountId>1583</AccountId>
        <AccountType/>
      </UserInfo>
      <UserInfo>
        <DisplayName>SharingLinks.4c995c0b-56ed-4c69-b501-fe2bea3c4440.OrganizationView.4209f38e-834b-4d6d-b87c-65b8ed7516a5</DisplayName>
        <AccountId>1584</AccountId>
        <AccountType/>
      </UserInfo>
      <UserInfo>
        <DisplayName>Nishant Thacker</DisplayName>
        <AccountId>1585</AccountId>
        <AccountType/>
      </UserInfo>
      <UserInfo>
        <DisplayName>SharingLinks.9eb7b864-8f2f-4f34-a8ef-6104bb4b528e.Flexible.69f09c50-6fc4-492b-9bef-f5555b22bcba</DisplayName>
        <AccountId>67</AccountId>
        <AccountType/>
      </UserInfo>
      <UserInfo>
        <DisplayName>SharingLinks.782a3a3a-5e97-474c-b043-97d21f537a9c.Flexible.574717a2-a1a0-4717-be5a-57ff3ba14168</DisplayName>
        <AccountId>1586</AccountId>
        <AccountType/>
      </UserInfo>
      <UserInfo>
        <DisplayName>chi.lee@live.ca</DisplayName>
        <AccountId>32</AccountId>
        <AccountType/>
      </UserInfo>
      <UserInfo>
        <DisplayName>Mary Mirza</DisplayName>
        <AccountId>1587</AccountId>
        <AccountType/>
      </UserInfo>
      <UserInfo>
        <DisplayName>SharingLinks.17395a31-95c6-4bd5-a69f-2a6621feda56.Flexible.8627acc6-a918-4346-8868-5083f668276e</DisplayName>
        <AccountId>350</AccountId>
        <AccountType/>
      </UserInfo>
      <UserInfo>
        <DisplayName>SharingLinks.413b2c22-abf1-45f9-8f8e-496c964b775b.Flexible.7b2884e5-a30b-47f2-8047-00a261eff0c0</DisplayName>
        <AccountId>351</AccountId>
        <AccountType/>
      </UserInfo>
      <UserInfo>
        <DisplayName>SharingLinks.69984d32-1a8d-4273-9602-9f34827df940.Flexible.ef7bd186-c29f-4c29-a7e9-44adc4e45bc0</DisplayName>
        <AccountId>635</AccountId>
        <AccountType/>
      </UserInfo>
      <UserInfo>
        <DisplayName>SharingLinks.5668abe8-759e-4e12-8a97-7b9d2c715442.Flexible.015de7e0-99e0-41b3-a1bf-ec0aff3341df</DisplayName>
        <AccountId>1609</AccountId>
        <AccountType/>
      </UserInfo>
      <UserInfo>
        <DisplayName>SharingLinks.1f054df1-ca3a-4bc8-92ac-35a379ac5bef.Flexible.7d6d8c91-db8a-4e84-b8ca-8e333c18c86c</DisplayName>
        <AccountId>581</AccountId>
        <AccountType/>
      </UserInfo>
      <UserInfo>
        <DisplayName>SharingLinks.0af163dd-4628-4daf-b5ec-a8a2d104b40f.OrganizationView.403dd149-c241-4d84-a8c0-d259a398da30</DisplayName>
        <AccountId>675</AccountId>
        <AccountType/>
      </UserInfo>
      <UserInfo>
        <DisplayName>agoodrich@microsoft.com</DisplayName>
        <AccountId>452</AccountId>
        <AccountType/>
      </UserInfo>
      <UserInfo>
        <DisplayName>SharingLinks.35b16aff-e7af-4a00-b224-f53c675809e8.Flexible.73a17ea0-866b-41e3-96fa-507284a7dbd9</DisplayName>
        <AccountId>1610</AccountId>
        <AccountType/>
      </UserInfo>
      <UserInfo>
        <DisplayName>SharingLinks.c2bc5fe3-4101-4c28-b5dc-cbb7dd6086a4.Flexible.929b82e8-40b8-45d8-84ff-5405a4518447</DisplayName>
        <AccountId>621</AccountId>
        <AccountType/>
      </UserInfo>
      <UserInfo>
        <DisplayName>Trish Tinitigan</DisplayName>
        <AccountId>531</AccountId>
        <AccountType/>
      </UserInfo>
      <UserInfo>
        <DisplayName>SharingLinks.0018ece3-9c45-4e38-ab1c-f04d30dd17a6.Flexible.20cf4f87-9cd4-42a0-b832-a00323cf8ce3</DisplayName>
        <AccountId>1101</AccountId>
        <AccountType/>
      </UserInfo>
      <UserInfo>
        <DisplayName>SharingLinks.433d0158-7f18-4952-9223-87f6b9535e89.Flexible.40c2feaa-0002-48cc-b790-74973e7aed63</DisplayName>
        <AccountId>451</AccountId>
        <AccountType/>
      </UserInfo>
      <UserInfo>
        <DisplayName>SharingLinks.5a3a777d-9003-4081-9332-5dc8f5438b50.OrganizationView.308af056-13f6-41d7-834d-2741af73a2ca</DisplayName>
        <AccountId>87</AccountId>
        <AccountType/>
      </UserInfo>
      <UserInfo>
        <DisplayName>SharingLinks.1522a08c-905f-4e14-a683-61fa960b4573.OrganizationEdit.ab0ddc47-849d-46c4-bf8a-e0b6d39acc42</DisplayName>
        <AccountId>1611</AccountId>
        <AccountType/>
      </UserInfo>
      <UserInfo>
        <DisplayName>SharingLinks.066d2e9d-87c5-4418-bbe7-1bcf6f349c44.Flexible.fd964856-fa46-4786-9801-f8d9c34addb0</DisplayName>
        <AccountId>524</AccountId>
        <AccountType/>
      </UserInfo>
      <UserInfo>
        <DisplayName>SharingLinks.626c348f-9f17-4234-af07-ddc560edd3ba.Flexible.06f1d931-15c4-4fa2-aaaa-a888bbecea9e</DisplayName>
        <AccountId>101</AccountId>
        <AccountType/>
      </UserInfo>
      <UserInfo>
        <DisplayName>SharingLinks.76cda765-fb2e-466a-93e5-9474f63d6cc8.OrganizationEdit.2cad7b46-06fe-46a2-803b-04feedf53afb</DisplayName>
        <AccountId>354</AccountId>
        <AccountType/>
      </UserInfo>
      <UserInfo>
        <DisplayName>SharingLinks.9db16ba9-2985-44cf-9a56-80c0812dce59.Flexible.7cdd9526-0cf9-4f7e-b34a-840d833061fd</DisplayName>
        <AccountId>3062</AccountId>
        <AccountType/>
      </UserInfo>
      <UserInfo>
        <DisplayName>SharingLinks.62f98179-0d61-474c-9b67-df69ab7e63c7.Flexible.bfa1825c-95ba-4eb0-b45c-ef275ee99d4c</DisplayName>
        <AccountId>1607</AccountId>
        <AccountType/>
      </UserInfo>
      <UserInfo>
        <DisplayName>SharingLinks.e443a2ef-e2e8-4bb0-a824-126619b30f16.Flexible.9de046d4-b65c-4912-90db-9090bb72b5ab</DisplayName>
        <AccountId>38</AccountId>
        <AccountType/>
      </UserInfo>
      <UserInfo>
        <DisplayName>SharingLinks.b339158a-480d-42f9-85bb-b988137a8b73.Flexible.cb2e9729-7d36-40a0-bd2e-ac444bca52e7</DisplayName>
        <AccountId>3084</AccountId>
        <AccountType/>
      </UserInfo>
      <UserInfo>
        <DisplayName>SharingLinks.f968f779-2261-4bc8-a038-b6004575c80f.Flexible.6f504703-8692-44ca-a427-8d7ae00a96d3</DisplayName>
        <AccountId>3094</AccountId>
        <AccountType/>
      </UserInfo>
      <UserInfo>
        <DisplayName>SharingLinks.6d6d9ed9-1448-4cc0-b2cb-59def0fccf53.Flexible.51bb709b-bbb7-4d65-9435-388b5cc8c17f</DisplayName>
        <AccountId>343</AccountId>
        <AccountType/>
      </UserInfo>
      <UserInfo>
        <DisplayName>SharingLinks.a5982b63-2afe-4129-88fd-ea3690fb3057.Flexible.05c91ad2-d504-4309-a36c-7a8b90b60457</DisplayName>
        <AccountId>73</AccountId>
        <AccountType/>
      </UserInfo>
      <UserInfo>
        <DisplayName>SharingLinks.14ef1911-9c82-4928-9950-1dc276d71dd6.Flexible.2cd72ade-4d9d-4f68-a03d-5b4d61fceb9e</DisplayName>
        <AccountId>70</AccountId>
        <AccountType/>
      </UserInfo>
      <UserInfo>
        <DisplayName>SharingLinks.141f1ecf-9e97-4244-9c01-ffd05e34e640.Flexible.d32a8ba5-df00-4e0a-8a02-c9c30a9be1f1</DisplayName>
        <AccountId>3090</AccountId>
        <AccountType/>
      </UserInfo>
      <UserInfo>
        <DisplayName>tomer.wasserman@astrazeneca.com</DisplayName>
        <AccountId>34</AccountId>
        <AccountType/>
      </UserInfo>
      <UserInfo>
        <DisplayName>Liz Hess (NAYAMODE INC.)</DisplayName>
        <AccountId>5781</AccountId>
        <AccountType/>
      </UserInfo>
      <UserInfo>
        <DisplayName>Cynthia Johnson</DisplayName>
        <AccountId>5780</AccountId>
        <AccountType/>
      </UserInfo>
      <UserInfo>
        <DisplayName>Olga Gordon</DisplayName>
        <AccountId>5821</AccountId>
        <AccountType/>
      </UserInfo>
      <UserInfo>
        <DisplayName>Stephanie Torres</DisplayName>
        <AccountId>5005</AccountId>
        <AccountType/>
      </UserInfo>
      <UserInfo>
        <DisplayName>Nicole Lew</DisplayName>
        <AccountId>5811</AccountId>
        <AccountType/>
      </UserInfo>
      <UserInfo>
        <DisplayName>Chris DePalma</DisplayName>
        <AccountId>5823</AccountId>
        <AccountType/>
      </UserInfo>
      <UserInfo>
        <DisplayName>Eric Van Aelstyn</DisplayName>
        <AccountId>5825</AccountId>
        <AccountType/>
      </UserInfo>
      <UserInfo>
        <DisplayName>Karen Wong-Duncan (KWD)</DisplayName>
        <AccountId>5826</AccountId>
        <AccountType/>
      </UserInfo>
      <UserInfo>
        <DisplayName>cathask</DisplayName>
        <AccountId>5824</AccountId>
        <AccountType/>
      </UserInfo>
      <UserInfo>
        <DisplayName>urielr</DisplayName>
        <AccountId>5832</AccountId>
        <AccountType/>
      </UserInfo>
    </SharedWithUsers>
    <lcf76f155ced4ddcb4097134ff3c332f xmlns="324d2b90-11f2-4fdf-990a-54fa46247cf8">
      <Terms xmlns="http://schemas.microsoft.com/office/infopath/2007/PartnerControls"/>
    </lcf76f155ced4ddcb4097134ff3c332f>
    <TaxCatchAll xmlns="b817b00b-f121-400f-976b-40959b1c7d14" xsi:nil="true"/>
    <MCpostdate xmlns="324d2b90-11f2-4fdf-990a-54fa46247cf8" xsi:nil="true"/>
    <Recipients xmlns="324d2b90-11f2-4fdf-990a-54fa46247cf8" xsi:nil="true"/>
    <MCpostID xmlns="324d2b90-11f2-4fdf-990a-54fa46247cf8" xsi:nil="true"/>
  </documentManagement>
</p:properties>
</file>

<file path=customXml/itemProps1.xml><?xml version="1.0" encoding="utf-8"?>
<ds:datastoreItem xmlns:ds="http://schemas.openxmlformats.org/officeDocument/2006/customXml" ds:itemID="{38B25515-77EA-40B5-B8C3-7F086618A363}">
  <ds:schemaRefs>
    <ds:schemaRef ds:uri="324d2b90-11f2-4fdf-990a-54fa46247cf8"/>
    <ds:schemaRef ds:uri="b817b00b-f121-400f-976b-40959b1c7d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82D443-D140-4ED3-A77C-974FAC2F6C88}">
  <ds:schemaRefs>
    <ds:schemaRef ds:uri="http://schemas.microsoft.com/sharepoint/v3/contenttype/forms"/>
  </ds:schemaRefs>
</ds:datastoreItem>
</file>

<file path=customXml/itemProps3.xml><?xml version="1.0" encoding="utf-8"?>
<ds:datastoreItem xmlns:ds="http://schemas.openxmlformats.org/officeDocument/2006/customXml" ds:itemID="{D900FE7F-A9AC-4935-A27A-1EC4413564B9}">
  <ds:schemaRefs>
    <ds:schemaRef ds:uri="http://purl.org/dc/elements/1.1/"/>
    <ds:schemaRef ds:uri="http://purl.org/dc/terms/"/>
    <ds:schemaRef ds:uri="http://schemas.microsoft.com/sharepoint/v3"/>
    <ds:schemaRef ds:uri="http://schemas.microsoft.com/office/2006/documentManagement/types"/>
    <ds:schemaRef ds:uri="http://www.w3.org/XML/1998/namespace"/>
    <ds:schemaRef ds:uri="324d2b90-11f2-4fdf-990a-54fa46247cf8"/>
    <ds:schemaRef ds:uri="http://purl.org/dc/dcmitype/"/>
    <ds:schemaRef ds:uri="http://schemas.microsoft.com/office/2006/metadata/properties"/>
    <ds:schemaRef ds:uri="http://schemas.microsoft.com/office/infopath/2007/PartnerControls"/>
    <ds:schemaRef ds:uri="http://schemas.openxmlformats.org/package/2006/metadata/core-properties"/>
    <ds:schemaRef ds:uri="b817b00b-f121-400f-976b-40959b1c7d14"/>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477</TotalTime>
  <Words>2531</Words>
  <Application>Microsoft Office PowerPoint</Application>
  <PresentationFormat>Widescreen</PresentationFormat>
  <Paragraphs>225</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LIGHT MODE</vt:lpstr>
      <vt:lpstr>Get started with Microsoft 365 Copilot in Teams</vt:lpstr>
      <vt:lpstr>Overview</vt:lpstr>
      <vt:lpstr>How it works</vt:lpstr>
      <vt:lpstr>How it works</vt:lpstr>
      <vt:lpstr>How it works continued</vt:lpstr>
      <vt:lpstr>Optimize Copilot for common scenarios</vt:lpstr>
      <vt:lpstr>Scenario 1: I want to use Copilot during and after the meeting </vt:lpstr>
      <vt:lpstr>Scenario #2: I want to use Copilot during my meeting without keeping anything afterward</vt:lpstr>
      <vt:lpstr>Scenario #3: I want to use Copilot for a long meeting, over two hours</vt:lpstr>
      <vt:lpstr>Scenario #4: I want Copilot to recognize me when I am speaking in a Teams meeting room</vt:lpstr>
      <vt:lpstr>Scenario #5: I want to use Copilot in a meeting with external or federated participants</vt:lpstr>
      <vt:lpstr>Ensuring high quality responses</vt:lpstr>
      <vt:lpstr>Transcription </vt:lpstr>
      <vt:lpstr>Prompting Copilot </vt:lpstr>
      <vt:lpstr>Support articles</vt:lpstr>
      <vt:lpstr>Chat Copilot</vt:lpstr>
      <vt:lpstr>Getting started</vt:lpstr>
      <vt:lpstr>Summarize chat</vt:lpstr>
      <vt:lpstr>Coachmarks – Smart actions</vt:lpstr>
      <vt:lpstr>Identify open items and decisions</vt:lpstr>
      <vt:lpstr>Chat Q&amp;A</vt:lpstr>
      <vt:lpstr>Channels Copilot</vt:lpstr>
      <vt:lpstr>Getting started</vt:lpstr>
      <vt:lpstr>Channels Copilot highlights</vt:lpstr>
      <vt:lpstr>Skilling experiences</vt:lpstr>
      <vt:lpstr>Links to learn more (1 of 2)</vt:lpstr>
      <vt:lpstr>Links to learn more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notes</dc:title>
  <dc:subject/>
  <dc:creator>karuanag@microsoft.com;Cynthia.Johnson@microsoft.com;jhwang@microsoft.com</dc:creator>
  <cp:lastModifiedBy>Christian Munoz</cp:lastModifiedBy>
  <cp:revision>15</cp:revision>
  <dcterms:created xsi:type="dcterms:W3CDTF">2024-03-06T03:36:50Z</dcterms:created>
  <dcterms:modified xsi:type="dcterms:W3CDTF">2025-12-15T16:53:29Z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ies>
</file>