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Lst>
  <p:notesMasterIdLst>
    <p:notesMasterId r:id="rId30"/>
  </p:notesMasterIdLst>
  <p:handoutMasterIdLst>
    <p:handoutMasterId r:id="rId31"/>
  </p:handoutMasterIdLst>
  <p:sldIdLst>
    <p:sldId id="2147479558" r:id="rId5"/>
    <p:sldId id="270" r:id="rId6"/>
    <p:sldId id="283" r:id="rId7"/>
    <p:sldId id="2147483642" r:id="rId8"/>
    <p:sldId id="262" r:id="rId9"/>
    <p:sldId id="264" r:id="rId10"/>
    <p:sldId id="266" r:id="rId11"/>
    <p:sldId id="267" r:id="rId12"/>
    <p:sldId id="268" r:id="rId13"/>
    <p:sldId id="269" r:id="rId14"/>
    <p:sldId id="2147483643" r:id="rId15"/>
    <p:sldId id="261" r:id="rId16"/>
    <p:sldId id="2147483644" r:id="rId17"/>
    <p:sldId id="260" r:id="rId18"/>
    <p:sldId id="2147483645" r:id="rId19"/>
    <p:sldId id="259" r:id="rId20"/>
    <p:sldId id="2147483646" r:id="rId21"/>
    <p:sldId id="257" r:id="rId22"/>
    <p:sldId id="258" r:id="rId23"/>
    <p:sldId id="2147483647" r:id="rId24"/>
    <p:sldId id="256" r:id="rId25"/>
    <p:sldId id="2147481580" r:id="rId26"/>
    <p:sldId id="288" r:id="rId27"/>
    <p:sldId id="2147481022" r:id="rId28"/>
    <p:sldId id="21474810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C7BFF218-DC71-47DD-9C14-81BF18690AFE}">
          <p14:sldIdLst>
            <p14:sldId id="2147479558"/>
            <p14:sldId id="270"/>
            <p14:sldId id="283"/>
          </p14:sldIdLst>
        </p14:section>
        <p14:section name="Word Copilot Capabilities" id="{4B3F1051-FBFB-4738-BAB1-310D537B6F71}">
          <p14:sldIdLst>
            <p14:sldId id="2147483642"/>
            <p14:sldId id="262"/>
            <p14:sldId id="264"/>
            <p14:sldId id="266"/>
            <p14:sldId id="267"/>
            <p14:sldId id="268"/>
            <p14:sldId id="269"/>
            <p14:sldId id="2147483643"/>
            <p14:sldId id="261"/>
            <p14:sldId id="2147483644"/>
            <p14:sldId id="260"/>
            <p14:sldId id="2147483645"/>
            <p14:sldId id="259"/>
            <p14:sldId id="2147483646"/>
            <p14:sldId id="257"/>
            <p14:sldId id="258"/>
            <p14:sldId id="2147483647"/>
            <p14:sldId id="256"/>
            <p14:sldId id="2147481580"/>
          </p14:sldIdLst>
        </p14:section>
        <p14:section name="Continue learning" id="{38F1B686-2535-4EB4-9016-1A670A802618}">
          <p14:sldIdLst>
            <p14:sldId id="288"/>
            <p14:sldId id="2147481022"/>
            <p14:sldId id="21474810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5A02B80E-149C-7DFD-4E8D-3782118F40E7}" name="Alicia Peterson (NAYAMODE INC)" initials="AI" userId="S::v-petersonal@microsoft.com::f8898314-5523-4930-acf0-2b563b2b4dc9" providerId="AD"/>
  <p188:author id="{2343EC37-96B6-7609-4A98-89C7DC423C62}" name="Jenny He" initials="JH" userId="S::jenny@stinson.co::a6e4b8db-d734-48f0-9d1e-a758940ee3af" providerId="AD"/>
  <p188:author id="{9001A551-4733-091D-53E3-D2994A5251C0}" name="Karuana Gatimu" initials="KG" userId="S::karuanag@microsoft.com::c835d73b-5b64-4378-9cc4-37e921133843" providerId="AD"/>
  <p188:author id="{D6F26963-7D31-7E94-BDCA-0053EED9EF82}" name="Leslie Overland" initials="LO" userId="S::leoverla@microsoft.com::f3978a41-ce7f-4ee8-a07a-b9255d9fc7c0" providerId="AD"/>
  <p188:author id="{1FDB258B-9A64-FFCC-3643-D260BBFB3383}" name="Olga Gordon" initials="OG" userId="S::ogordon@microsoft.com::102a02ab-8cd3-475b-8633-7a419b8c421c"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69BEC3DF-4BCF-1C02-A4E1-2FCE865F505C}" name="Cynthia Johnson" initials="CJ" userId="S::cyjohnso@microsoft.com::bc2f0021-774b-4fb2-9d55-c3348f4105f5" providerId="AD"/>
  <p188:author id="{7B4F42E8-86ED-1642-8D80-B52F58611814}" name="Kripal Kavi" initials="KK" userId="S::krkavi@microsoft.com::2d6ac376-e121-411f-aac9-57af6f7e1c9d" providerId="AD"/>
  <p188:author id="{60DD76EE-6F68-EA0F-BF3C-603D9275EB96}" name="Bryan Wofford" initials="BW" userId="S::brwoff@microsoft.com::af037bd5-f592-429c-a009-a6626d67a4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9672" autoAdjust="0"/>
  </p:normalViewPr>
  <p:slideViewPr>
    <p:cSldViewPr snapToGrid="0">
      <p:cViewPr varScale="1">
        <p:scale>
          <a:sx n="99" d="100"/>
          <a:sy n="99" d="100"/>
        </p:scale>
        <p:origin x="1098" y="84"/>
      </p:cViewPr>
      <p:guideLst/>
    </p:cSldViewPr>
  </p:slideViewPr>
  <p:outlineViewPr>
    <p:cViewPr>
      <p:scale>
        <a:sx n="33" d="100"/>
        <a:sy n="33" d="100"/>
      </p:scale>
      <p:origin x="0" y="-8898"/>
    </p:cViewPr>
  </p:outlineViewPr>
  <p:notesTextViewPr>
    <p:cViewPr>
      <p:scale>
        <a:sx n="1" d="1"/>
        <a:sy n="1" d="1"/>
      </p:scale>
      <p:origin x="0" y="0"/>
    </p:cViewPr>
  </p:notesTextViewPr>
  <p:sorterViewPr>
    <p:cViewPr>
      <p:scale>
        <a:sx n="109" d="100"/>
        <a:sy n="109"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e Hwang (MCAG)" userId="85f2306c-fd56-49d2-8dff-e96751c6f345" providerId="ADAL" clId="{0322BF14-FB01-47D0-863E-B88AB8EF909A}"/>
    <pc:docChg chg="mod">
      <pc:chgData name="Jessie Hwang (MCAG)" userId="85f2306c-fd56-49d2-8dff-e96751c6f345" providerId="ADAL" clId="{0322BF14-FB01-47D0-863E-B88AB8EF909A}" dt="2024-11-19T07:02:33.294" v="2"/>
      <pc:docMkLst>
        <pc:docMk/>
      </pc:docMkLst>
    </pc:docChg>
  </pc:docChgLst>
  <pc:docChgLst>
    <pc:chgData name="Christian Munoz" userId="75de8857-5d8e-480e-8f89-cba2bff22329" providerId="ADAL" clId="{28FCD3DE-3D3E-48ED-BA5D-317AE96F20D4}"/>
    <pc:docChg chg="custSel modSld">
      <pc:chgData name="Christian Munoz" userId="75de8857-5d8e-480e-8f89-cba2bff22329" providerId="ADAL" clId="{28FCD3DE-3D3E-48ED-BA5D-317AE96F20D4}" dt="2025-08-13T16:33:56.249" v="1" actId="478"/>
      <pc:docMkLst>
        <pc:docMk/>
      </pc:docMkLst>
      <pc:sldChg chg="addSp delSp modSp mod">
        <pc:chgData name="Christian Munoz" userId="75de8857-5d8e-480e-8f89-cba2bff22329" providerId="ADAL" clId="{28FCD3DE-3D3E-48ED-BA5D-317AE96F20D4}" dt="2025-08-13T16:33:56.249" v="1" actId="478"/>
        <pc:sldMkLst>
          <pc:docMk/>
          <pc:sldMk cId="1516329720" sldId="2147479558"/>
        </pc:sldMkLst>
        <pc:spChg chg="del">
          <ac:chgData name="Christian Munoz" userId="75de8857-5d8e-480e-8f89-cba2bff22329" providerId="ADAL" clId="{28FCD3DE-3D3E-48ED-BA5D-317AE96F20D4}" dt="2025-08-13T16:33:54.150" v="0" actId="478"/>
          <ac:spMkLst>
            <pc:docMk/>
            <pc:sldMk cId="1516329720" sldId="2147479558"/>
            <ac:spMk id="4" creationId="{1E71139D-2842-E8E8-3EC0-3352A15159A0}"/>
          </ac:spMkLst>
        </pc:spChg>
        <pc:spChg chg="add del mod">
          <ac:chgData name="Christian Munoz" userId="75de8857-5d8e-480e-8f89-cba2bff22329" providerId="ADAL" clId="{28FCD3DE-3D3E-48ED-BA5D-317AE96F20D4}" dt="2025-08-13T16:33:56.249" v="1" actId="478"/>
          <ac:spMkLst>
            <pc:docMk/>
            <pc:sldMk cId="1516329720" sldId="2147479558"/>
            <ac:spMk id="6" creationId="{12AF02EC-78AE-391B-98E7-21E55C5B67A2}"/>
          </ac:spMkLst>
        </pc:spChg>
      </pc:sldChg>
    </pc:docChg>
  </pc:docChgLst>
  <pc:docChgLst>
    <pc:chgData name="Jessie Hwang (MCAG)" userId="85f2306c-fd56-49d2-8dff-e96751c6f345" providerId="ADAL" clId="{7C2E72F3-11E2-4044-A13B-CD8A2E8FE8D8}"/>
    <pc:docChg chg="custSel addSld delSld modSld delSection modSection">
      <pc:chgData name="Jessie Hwang (MCAG)" userId="85f2306c-fd56-49d2-8dff-e96751c6f345" providerId="ADAL" clId="{7C2E72F3-11E2-4044-A13B-CD8A2E8FE8D8}" dt="2024-12-12T01:48:05.338" v="65" actId="6549"/>
      <pc:docMkLst>
        <pc:docMk/>
      </pc:docMkLst>
      <pc:sldChg chg="modSp mod">
        <pc:chgData name="Jessie Hwang (MCAG)" userId="85f2306c-fd56-49d2-8dff-e96751c6f345" providerId="ADAL" clId="{7C2E72F3-11E2-4044-A13B-CD8A2E8FE8D8}" dt="2024-12-12T01:47:06.761" v="63" actId="20577"/>
        <pc:sldMkLst>
          <pc:docMk/>
          <pc:sldMk cId="2814952300" sldId="256"/>
        </pc:sldMkLst>
      </pc:sldChg>
      <pc:sldChg chg="modSp mod">
        <pc:chgData name="Jessie Hwang (MCAG)" userId="85f2306c-fd56-49d2-8dff-e96751c6f345" providerId="ADAL" clId="{7C2E72F3-11E2-4044-A13B-CD8A2E8FE8D8}" dt="2024-12-12T01:48:05.338" v="65" actId="6549"/>
        <pc:sldMkLst>
          <pc:docMk/>
          <pc:sldMk cId="307179312" sldId="259"/>
        </pc:sldMkLst>
      </pc:sldChg>
      <pc:sldChg chg="modNotesTx">
        <pc:chgData name="Jessie Hwang (MCAG)" userId="85f2306c-fd56-49d2-8dff-e96751c6f345" providerId="ADAL" clId="{7C2E72F3-11E2-4044-A13B-CD8A2E8FE8D8}" dt="2024-12-12T01:43:20.371" v="7" actId="20577"/>
        <pc:sldMkLst>
          <pc:docMk/>
          <pc:sldMk cId="852680288" sldId="262"/>
        </pc:sldMkLst>
      </pc:sldChg>
      <pc:sldChg chg="del">
        <pc:chgData name="Jessie Hwang (MCAG)" userId="85f2306c-fd56-49d2-8dff-e96751c6f345" providerId="ADAL" clId="{7C2E72F3-11E2-4044-A13B-CD8A2E8FE8D8}" dt="2024-12-12T01:46:14.213" v="48" actId="18676"/>
        <pc:sldMkLst>
          <pc:docMk/>
          <pc:sldMk cId="2321255859" sldId="263"/>
        </pc:sldMkLst>
      </pc:sldChg>
      <pc:sldChg chg="del">
        <pc:chgData name="Jessie Hwang (MCAG)" userId="85f2306c-fd56-49d2-8dff-e96751c6f345" providerId="ADAL" clId="{7C2E72F3-11E2-4044-A13B-CD8A2E8FE8D8}" dt="2024-12-12T01:46:38.800" v="52" actId="47"/>
        <pc:sldMkLst>
          <pc:docMk/>
          <pc:sldMk cId="748835435" sldId="265"/>
        </pc:sldMkLst>
      </pc:sldChg>
      <pc:sldChg chg="modSp mod modNotesTx">
        <pc:chgData name="Jessie Hwang (MCAG)" userId="85f2306c-fd56-49d2-8dff-e96751c6f345" providerId="ADAL" clId="{7C2E72F3-11E2-4044-A13B-CD8A2E8FE8D8}" dt="2024-12-12T01:47:24.524" v="64" actId="13244"/>
        <pc:sldMkLst>
          <pc:docMk/>
          <pc:sldMk cId="1798455802" sldId="266"/>
        </pc:sldMkLst>
      </pc:sldChg>
      <pc:sldChg chg="modSp mod">
        <pc:chgData name="Jessie Hwang (MCAG)" userId="85f2306c-fd56-49d2-8dff-e96751c6f345" providerId="ADAL" clId="{7C2E72F3-11E2-4044-A13B-CD8A2E8FE8D8}" dt="2024-12-12T01:42:09.497" v="1" actId="114"/>
        <pc:sldMkLst>
          <pc:docMk/>
          <pc:sldMk cId="3061742155" sldId="270"/>
        </pc:sldMkLst>
      </pc:sldChg>
      <pc:sldChg chg="del">
        <pc:chgData name="Jessie Hwang (MCAG)" userId="85f2306c-fd56-49d2-8dff-e96751c6f345" providerId="ADAL" clId="{7C2E72F3-11E2-4044-A13B-CD8A2E8FE8D8}" dt="2024-12-12T01:46:36.209" v="51" actId="47"/>
        <pc:sldMkLst>
          <pc:docMk/>
          <pc:sldMk cId="135261554" sldId="276"/>
        </pc:sldMkLst>
      </pc:sldChg>
      <pc:sldChg chg="add">
        <pc:chgData name="Jessie Hwang (MCAG)" userId="85f2306c-fd56-49d2-8dff-e96751c6f345" providerId="ADAL" clId="{7C2E72F3-11E2-4044-A13B-CD8A2E8FE8D8}" dt="2024-12-12T01:46:35.179" v="50"/>
        <pc:sldMkLst>
          <pc:docMk/>
          <pc:sldMk cId="3613170960" sldId="288"/>
        </pc:sldMkLst>
      </pc:sldChg>
      <pc:sldChg chg="modSp mod modNotesTx">
        <pc:chgData name="Jessie Hwang (MCAG)" userId="85f2306c-fd56-49d2-8dff-e96751c6f345" providerId="ADAL" clId="{7C2E72F3-11E2-4044-A13B-CD8A2E8FE8D8}" dt="2024-12-12T01:46:05.433" v="47" actId="20577"/>
        <pc:sldMkLst>
          <pc:docMk/>
          <pc:sldMk cId="3100944792" sldId="2147481580"/>
        </pc:sldMkLst>
      </pc:sldChg>
      <pc:sldChg chg="modSp mod modNotesTx">
        <pc:chgData name="Jessie Hwang (MCAG)" userId="85f2306c-fd56-49d2-8dff-e96751c6f345" providerId="ADAL" clId="{7C2E72F3-11E2-4044-A13B-CD8A2E8FE8D8}" dt="2024-12-12T01:42:43.197" v="3" actId="20577"/>
        <pc:sldMkLst>
          <pc:docMk/>
          <pc:sldMk cId="3083923658" sldId="2147483642"/>
        </pc:sldMkLst>
      </pc:sldChg>
      <pc:sldChg chg="modSp mod">
        <pc:chgData name="Jessie Hwang (MCAG)" userId="85f2306c-fd56-49d2-8dff-e96751c6f345" providerId="ADAL" clId="{7C2E72F3-11E2-4044-A13B-CD8A2E8FE8D8}" dt="2024-12-12T01:44:49.938" v="11" actId="14100"/>
        <pc:sldMkLst>
          <pc:docMk/>
          <pc:sldMk cId="2475490562" sldId="2147483644"/>
        </pc:sldMkLst>
      </pc:sldChg>
    </pc:docChg>
  </pc:docChgLst>
  <pc:docChgLst>
    <pc:chgData name="Liz Hess (NAYAMODE INC.)" userId="74b85be0-a6a6-4834-bc00-38636e22e2dc" providerId="ADAL" clId="{73DADCF4-CDD2-45A7-8347-5965238043B6}"/>
    <pc:docChg chg="undo custSel modSld">
      <pc:chgData name="Liz Hess (NAYAMODE INC.)" userId="74b85be0-a6a6-4834-bc00-38636e22e2dc" providerId="ADAL" clId="{73DADCF4-CDD2-45A7-8347-5965238043B6}" dt="2024-11-14T22:49:56.250" v="44" actId="207"/>
      <pc:docMkLst>
        <pc:docMk/>
      </pc:docMkLst>
      <pc:sldChg chg="modSp mod">
        <pc:chgData name="Liz Hess (NAYAMODE INC.)" userId="74b85be0-a6a6-4834-bc00-38636e22e2dc" providerId="ADAL" clId="{73DADCF4-CDD2-45A7-8347-5965238043B6}" dt="2024-11-14T22:49:05.211" v="41" actId="14861"/>
        <pc:sldMkLst>
          <pc:docMk/>
          <pc:sldMk cId="2814952300" sldId="256"/>
        </pc:sldMkLst>
      </pc:sldChg>
      <pc:sldChg chg="modSp mod">
        <pc:chgData name="Liz Hess (NAYAMODE INC.)" userId="74b85be0-a6a6-4834-bc00-38636e22e2dc" providerId="ADAL" clId="{73DADCF4-CDD2-45A7-8347-5965238043B6}" dt="2024-11-14T22:48:40.612" v="35" actId="207"/>
        <pc:sldMkLst>
          <pc:docMk/>
          <pc:sldMk cId="1494498647" sldId="257"/>
        </pc:sldMkLst>
      </pc:sldChg>
      <pc:sldChg chg="modSp mod">
        <pc:chgData name="Liz Hess (NAYAMODE INC.)" userId="74b85be0-a6a6-4834-bc00-38636e22e2dc" providerId="ADAL" clId="{73DADCF4-CDD2-45A7-8347-5965238043B6}" dt="2024-11-14T22:48:48.245" v="37" actId="14861"/>
        <pc:sldMkLst>
          <pc:docMk/>
          <pc:sldMk cId="1106325506" sldId="258"/>
        </pc:sldMkLst>
      </pc:sldChg>
      <pc:sldChg chg="modSp mod">
        <pc:chgData name="Liz Hess (NAYAMODE INC.)" userId="74b85be0-a6a6-4834-bc00-38636e22e2dc" providerId="ADAL" clId="{73DADCF4-CDD2-45A7-8347-5965238043B6}" dt="2024-11-14T22:48:24.247" v="31" actId="207"/>
        <pc:sldMkLst>
          <pc:docMk/>
          <pc:sldMk cId="307179312" sldId="259"/>
        </pc:sldMkLst>
      </pc:sldChg>
      <pc:sldChg chg="modSp mod">
        <pc:chgData name="Liz Hess (NAYAMODE INC.)" userId="74b85be0-a6a6-4834-bc00-38636e22e2dc" providerId="ADAL" clId="{73DADCF4-CDD2-45A7-8347-5965238043B6}" dt="2024-11-14T22:48:09.941" v="25" actId="14861"/>
        <pc:sldMkLst>
          <pc:docMk/>
          <pc:sldMk cId="3043841993" sldId="260"/>
        </pc:sldMkLst>
      </pc:sldChg>
      <pc:sldChg chg="modSp mod">
        <pc:chgData name="Liz Hess (NAYAMODE INC.)" userId="74b85be0-a6a6-4834-bc00-38636e22e2dc" providerId="ADAL" clId="{73DADCF4-CDD2-45A7-8347-5965238043B6}" dt="2024-11-14T22:47:50.901" v="23" actId="14861"/>
        <pc:sldMkLst>
          <pc:docMk/>
          <pc:sldMk cId="3701995927" sldId="261"/>
        </pc:sldMkLst>
      </pc:sldChg>
      <pc:sldChg chg="modSp mod">
        <pc:chgData name="Liz Hess (NAYAMODE INC.)" userId="74b85be0-a6a6-4834-bc00-38636e22e2dc" providerId="ADAL" clId="{73DADCF4-CDD2-45A7-8347-5965238043B6}" dt="2024-11-14T22:46:26.262" v="5" actId="2085"/>
        <pc:sldMkLst>
          <pc:docMk/>
          <pc:sldMk cId="852680288" sldId="262"/>
        </pc:sldMkLst>
      </pc:sldChg>
      <pc:sldChg chg="modSp mod">
        <pc:chgData name="Liz Hess (NAYAMODE INC.)" userId="74b85be0-a6a6-4834-bc00-38636e22e2dc" providerId="ADAL" clId="{73DADCF4-CDD2-45A7-8347-5965238043B6}" dt="2024-11-14T22:46:36.205" v="7" actId="14861"/>
        <pc:sldMkLst>
          <pc:docMk/>
          <pc:sldMk cId="223265471" sldId="264"/>
        </pc:sldMkLst>
      </pc:sldChg>
      <pc:sldChg chg="modSp mod">
        <pc:chgData name="Liz Hess (NAYAMODE INC.)" userId="74b85be0-a6a6-4834-bc00-38636e22e2dc" providerId="ADAL" clId="{73DADCF4-CDD2-45A7-8347-5965238043B6}" dt="2024-11-14T22:46:54.306" v="10" actId="14861"/>
        <pc:sldMkLst>
          <pc:docMk/>
          <pc:sldMk cId="1798455802" sldId="266"/>
        </pc:sldMkLst>
      </pc:sldChg>
      <pc:sldChg chg="modSp mod">
        <pc:chgData name="Liz Hess (NAYAMODE INC.)" userId="74b85be0-a6a6-4834-bc00-38636e22e2dc" providerId="ADAL" clId="{73DADCF4-CDD2-45A7-8347-5965238043B6}" dt="2024-11-14T22:47:04.388" v="12" actId="14861"/>
        <pc:sldMkLst>
          <pc:docMk/>
          <pc:sldMk cId="25213106" sldId="267"/>
        </pc:sldMkLst>
      </pc:sldChg>
      <pc:sldChg chg="modSp mod">
        <pc:chgData name="Liz Hess (NAYAMODE INC.)" userId="74b85be0-a6a6-4834-bc00-38636e22e2dc" providerId="ADAL" clId="{73DADCF4-CDD2-45A7-8347-5965238043B6}" dt="2024-11-14T22:47:16.835" v="15" actId="207"/>
        <pc:sldMkLst>
          <pc:docMk/>
          <pc:sldMk cId="1027947552" sldId="268"/>
        </pc:sldMkLst>
      </pc:sldChg>
      <pc:sldChg chg="modSp mod">
        <pc:chgData name="Liz Hess (NAYAMODE INC.)" userId="74b85be0-a6a6-4834-bc00-38636e22e2dc" providerId="ADAL" clId="{73DADCF4-CDD2-45A7-8347-5965238043B6}" dt="2024-11-14T22:47:26.763" v="18" actId="14861"/>
        <pc:sldMkLst>
          <pc:docMk/>
          <pc:sldMk cId="2581643709" sldId="269"/>
        </pc:sldMkLst>
      </pc:sldChg>
      <pc:sldChg chg="modSp mod">
        <pc:chgData name="Liz Hess (NAYAMODE INC.)" userId="74b85be0-a6a6-4834-bc00-38636e22e2dc" providerId="ADAL" clId="{73DADCF4-CDD2-45A7-8347-5965238043B6}" dt="2024-11-14T22:49:56.250" v="44" actId="207"/>
        <pc:sldMkLst>
          <pc:docMk/>
          <pc:sldMk cId="686557299" sldId="2147481023"/>
        </pc:sldMkLst>
      </pc:sldChg>
      <pc:sldChg chg="modSp mod">
        <pc:chgData name="Liz Hess (NAYAMODE INC.)" userId="74b85be0-a6a6-4834-bc00-38636e22e2dc" providerId="ADAL" clId="{73DADCF4-CDD2-45A7-8347-5965238043B6}" dt="2024-11-14T22:49:14.163" v="43" actId="14861"/>
        <pc:sldMkLst>
          <pc:docMk/>
          <pc:sldMk cId="3100944792" sldId="2147481580"/>
        </pc:sldMkLst>
      </pc:sldChg>
      <pc:sldChg chg="modNotesTx">
        <pc:chgData name="Liz Hess (NAYAMODE INC.)" userId="74b85be0-a6a6-4834-bc00-38636e22e2dc" providerId="ADAL" clId="{73DADCF4-CDD2-45A7-8347-5965238043B6}" dt="2024-11-14T22:48:55.635" v="39" actId="20577"/>
        <pc:sldMkLst>
          <pc:docMk/>
          <pc:sldMk cId="3925052159" sldId="2147483647"/>
        </pc:sldMkLst>
      </pc:sldChg>
    </pc:docChg>
  </pc:docChgLst>
  <pc:docChgLst>
    <pc:chgData name="Liz Hess (NAYAMODE INC.)" userId="74b85be0-a6a6-4834-bc00-38636e22e2dc" providerId="ADAL" clId="{083579F9-11BE-451E-B275-A5A80DCEE96D}"/>
    <pc:docChg chg="delSld modSld sldOrd delSection modSection">
      <pc:chgData name="Liz Hess (NAYAMODE INC.)" userId="74b85be0-a6a6-4834-bc00-38636e22e2dc" providerId="ADAL" clId="{083579F9-11BE-451E-B275-A5A80DCEE96D}" dt="2024-11-14T20:42:00.077" v="14" actId="17851"/>
      <pc:docMkLst>
        <pc:docMk/>
      </pc:docMkLst>
      <pc:sldChg chg="del ord">
        <pc:chgData name="Liz Hess (NAYAMODE INC.)" userId="74b85be0-a6a6-4834-bc00-38636e22e2dc" providerId="ADAL" clId="{083579F9-11BE-451E-B275-A5A80DCEE96D}" dt="2024-11-14T20:41:51.404" v="13" actId="2696"/>
        <pc:sldMkLst>
          <pc:docMk/>
          <pc:sldMk cId="19655013" sldId="278"/>
        </pc:sldMkLst>
      </pc:sldChg>
      <pc:sldChg chg="modSp mod">
        <pc:chgData name="Liz Hess (NAYAMODE INC.)" userId="74b85be0-a6a6-4834-bc00-38636e22e2dc" providerId="ADAL" clId="{083579F9-11BE-451E-B275-A5A80DCEE96D}" dt="2024-11-14T20:38:53.349" v="2" actId="20577"/>
        <pc:sldMkLst>
          <pc:docMk/>
          <pc:sldMk cId="1516329720" sldId="2147479558"/>
        </pc:sldMkLst>
      </pc:sldChg>
      <pc:sldChg chg="del">
        <pc:chgData name="Liz Hess (NAYAMODE INC.)" userId="74b85be0-a6a6-4834-bc00-38636e22e2dc" providerId="ADAL" clId="{083579F9-11BE-451E-B275-A5A80DCEE96D}" dt="2024-11-14T20:39:11.641" v="6" actId="2696"/>
        <pc:sldMkLst>
          <pc:docMk/>
          <pc:sldMk cId="677214948" sldId="2147483364"/>
        </pc:sldMkLst>
      </pc:sldChg>
      <pc:sldChg chg="modSp mod">
        <pc:chgData name="Liz Hess (NAYAMODE INC.)" userId="74b85be0-a6a6-4834-bc00-38636e22e2dc" providerId="ADAL" clId="{083579F9-11BE-451E-B275-A5A80DCEE96D}" dt="2024-11-14T20:40:01.166" v="9" actId="14100"/>
        <pc:sldMkLst>
          <pc:docMk/>
          <pc:sldMk cId="2475490562" sldId="2147483644"/>
        </pc:sldMkLst>
      </pc:sldChg>
      <pc:sldChg chg="modSp mod">
        <pc:chgData name="Liz Hess (NAYAMODE INC.)" userId="74b85be0-a6a6-4834-bc00-38636e22e2dc" providerId="ADAL" clId="{083579F9-11BE-451E-B275-A5A80DCEE96D}" dt="2024-11-14T20:39:53.254" v="7" actId="14100"/>
        <pc:sldMkLst>
          <pc:docMk/>
          <pc:sldMk cId="2316316246" sldId="2147483645"/>
        </pc:sldMkLst>
      </pc:sldChg>
      <pc:sldChg chg="modSp mod">
        <pc:chgData name="Liz Hess (NAYAMODE INC.)" userId="74b85be0-a6a6-4834-bc00-38636e22e2dc" providerId="ADAL" clId="{083579F9-11BE-451E-B275-A5A80DCEE96D}" dt="2024-11-14T20:40:15.578" v="11" actId="14100"/>
        <pc:sldMkLst>
          <pc:docMk/>
          <pc:sldMk cId="2987988170" sldId="2147483646"/>
        </pc:sldMkLst>
      </pc:sldChg>
      <pc:sldChg chg="modSp mod">
        <pc:chgData name="Liz Hess (NAYAMODE INC.)" userId="74b85be0-a6a6-4834-bc00-38636e22e2dc" providerId="ADAL" clId="{083579F9-11BE-451E-B275-A5A80DCEE96D}" dt="2024-11-14T20:40:23.471" v="12" actId="14100"/>
        <pc:sldMkLst>
          <pc:docMk/>
          <pc:sldMk cId="3925052159" sldId="2147483647"/>
        </pc:sldMkLst>
      </pc:sldChg>
      <pc:sldMasterChg chg="delSldLayout">
        <pc:chgData name="Liz Hess (NAYAMODE INC.)" userId="74b85be0-a6a6-4834-bc00-38636e22e2dc" providerId="ADAL" clId="{083579F9-11BE-451E-B275-A5A80DCEE96D}" dt="2024-11-14T20:39:11.641" v="6" actId="2696"/>
        <pc:sldMasterMkLst>
          <pc:docMk/>
          <pc:sldMasterMk cId="3617115250" sldId="2147498384"/>
        </pc:sldMasterMkLst>
        <pc:sldLayoutChg chg="del">
          <pc:chgData name="Liz Hess (NAYAMODE INC.)" userId="74b85be0-a6a6-4834-bc00-38636e22e2dc" providerId="ADAL" clId="{083579F9-11BE-451E-B275-A5A80DCEE96D}" dt="2024-11-14T20:39:11.641" v="6" actId="2696"/>
          <pc:sldLayoutMkLst>
            <pc:docMk/>
            <pc:sldMasterMk cId="3617115250" sldId="2147498384"/>
            <pc:sldLayoutMk cId="1674692611" sldId="21474984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8/13/2025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rosoft.com/microsoft-365/wor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Copilot in Word includes a broad spectrum of functionality available both directly in the document canvas, and in the Copilot Chat pane. Users have support to draft new content to insert into the document or select content to modify with a prompt. Copilot also supports various quick actions available on selected content including Rewrite, Visualize as table, or get Coaching suggestions to improve your content. In the chat pane there is support to ask questions about the document content, or broader questions from the graph or web, as well as tailored support for document-centric comprehension requests such as generating a summary of the document content. In this overview we will explore these various capabilities in more depth. </a:t>
            </a:r>
          </a:p>
        </p:txBody>
      </p:sp>
      <p:sp>
        <p:nvSpPr>
          <p:cNvPr id="4" name="Slide Number Placeholder 3"/>
          <p:cNvSpPr>
            <a:spLocks noGrp="1"/>
          </p:cNvSpPr>
          <p:nvPr>
            <p:ph type="sldNum" sz="quarter" idx="5"/>
          </p:nvPr>
        </p:nvSpPr>
        <p:spPr/>
        <p:txBody>
          <a:bodyPr/>
          <a:lstStyle/>
          <a:p>
            <a:fld id="{7A2F43AC-C579-4519-988E-910819434F4E}" type="slidenum">
              <a:rPr lang="en-US" smtClean="0"/>
              <a:t>2</a:t>
            </a:fld>
            <a:endParaRPr lang="en-US"/>
          </a:p>
        </p:txBody>
      </p:sp>
    </p:spTree>
    <p:extLst>
      <p:ext uri="{BB962C8B-B14F-4D97-AF65-F5344CB8AC3E}">
        <p14:creationId xmlns:p14="http://schemas.microsoft.com/office/powerpoint/2010/main" val="62697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Copilot enables users to Rewrite Content. Users can select a paragraph and choose to rewrite it numerous times to suit their style or tone.</a:t>
            </a:r>
          </a:p>
        </p:txBody>
      </p:sp>
      <p:sp>
        <p:nvSpPr>
          <p:cNvPr id="4" name="Slide Number Placeholder 3"/>
          <p:cNvSpPr>
            <a:spLocks noGrp="1"/>
          </p:cNvSpPr>
          <p:nvPr>
            <p:ph type="sldNum" sz="quarter" idx="5"/>
          </p:nvPr>
        </p:nvSpPr>
        <p:spPr/>
        <p:txBody>
          <a:bodyPr/>
          <a:lstStyle/>
          <a:p>
            <a:fld id="{7A2F43AC-C579-4519-988E-910819434F4E}" type="slidenum">
              <a:rPr lang="en-US" smtClean="0"/>
              <a:t>11</a:t>
            </a:fld>
            <a:endParaRPr lang="en-US"/>
          </a:p>
        </p:txBody>
      </p:sp>
    </p:spTree>
    <p:extLst>
      <p:ext uri="{BB962C8B-B14F-4D97-AF65-F5344CB8AC3E}">
        <p14:creationId xmlns:p14="http://schemas.microsoft.com/office/powerpoint/2010/main" val="1676368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support in Copilot is a high value quick action on selected text that you can use to get quick options for ways to rewrite content in different tones and styles to be more effective and impactful. Additional support for a prompt field allows you to request more specific rewrite options. </a:t>
            </a:r>
          </a:p>
        </p:txBody>
      </p:sp>
      <p:sp>
        <p:nvSpPr>
          <p:cNvPr id="4" name="Slide Number Placeholder 3"/>
          <p:cNvSpPr>
            <a:spLocks noGrp="1"/>
          </p:cNvSpPr>
          <p:nvPr>
            <p:ph type="sldNum" sz="quarter" idx="5"/>
          </p:nvPr>
        </p:nvSpPr>
        <p:spPr/>
        <p:txBody>
          <a:bodyPr/>
          <a:lstStyle/>
          <a:p>
            <a:fld id="{7A2F43AC-C579-4519-988E-910819434F4E}" type="slidenum">
              <a:rPr lang="en-US" smtClean="0"/>
              <a:t>12</a:t>
            </a:fld>
            <a:endParaRPr lang="en-US"/>
          </a:p>
        </p:txBody>
      </p:sp>
    </p:spTree>
    <p:extLst>
      <p:ext uri="{BB962C8B-B14F-4D97-AF65-F5344CB8AC3E}">
        <p14:creationId xmlns:p14="http://schemas.microsoft.com/office/powerpoint/2010/main" val="23779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Copilot transforms text content into other formats in Word, starting with support to visualize text as tables. </a:t>
            </a:r>
          </a:p>
        </p:txBody>
      </p:sp>
      <p:sp>
        <p:nvSpPr>
          <p:cNvPr id="4" name="Slide Number Placeholder 3"/>
          <p:cNvSpPr>
            <a:spLocks noGrp="1"/>
          </p:cNvSpPr>
          <p:nvPr>
            <p:ph type="sldNum" sz="quarter" idx="5"/>
          </p:nvPr>
        </p:nvSpPr>
        <p:spPr/>
        <p:txBody>
          <a:bodyPr/>
          <a:lstStyle/>
          <a:p>
            <a:fld id="{7A2F43AC-C579-4519-988E-910819434F4E}" type="slidenum">
              <a:rPr lang="en-US" smtClean="0"/>
              <a:t>13</a:t>
            </a:fld>
            <a:endParaRPr lang="en-US"/>
          </a:p>
        </p:txBody>
      </p:sp>
    </p:spTree>
    <p:extLst>
      <p:ext uri="{BB962C8B-B14F-4D97-AF65-F5344CB8AC3E}">
        <p14:creationId xmlns:p14="http://schemas.microsoft.com/office/powerpoint/2010/main" val="50998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950"/>
              </a:spcBef>
              <a:spcAft>
                <a:spcPts val="0"/>
              </a:spcAft>
              <a:buClrTx/>
              <a:buSzTx/>
              <a:buFont typeface="+mj-lt"/>
              <a:buNone/>
              <a:tabLst/>
              <a:defRPr/>
            </a:pPr>
            <a:r>
              <a:rPr lang="en-US" b="0" i="0" dirty="0">
                <a:solidFill>
                  <a:srgbClr val="1E1E1E"/>
                </a:solidFill>
                <a:effectLst/>
                <a:latin typeface="Segoe UI" panose="020B0502040204020203" pitchFamily="34" charset="0"/>
              </a:rPr>
              <a:t>To use Copilot to visualize text as a table, select the text you want Copilot to turn into a table, in the left margin next to your text, select the </a:t>
            </a:r>
            <a:r>
              <a:rPr lang="en-US" b="1" i="0" dirty="0">
                <a:solidFill>
                  <a:srgbClr val="1E1E1E"/>
                </a:solidFill>
                <a:effectLst/>
                <a:latin typeface="Segoe UI" panose="020B0502040204020203" pitchFamily="34" charset="0"/>
              </a:rPr>
              <a:t>Copilot</a:t>
            </a:r>
            <a:r>
              <a:rPr lang="en-US" b="0" i="0" dirty="0">
                <a:solidFill>
                  <a:srgbClr val="1E1E1E"/>
                </a:solidFill>
                <a:effectLst/>
                <a:latin typeface="Segoe UI" panose="020B0502040204020203" pitchFamily="34" charset="0"/>
              </a:rPr>
              <a:t> icon, and select </a:t>
            </a:r>
            <a:r>
              <a:rPr lang="en-US" b="1" i="0" dirty="0">
                <a:solidFill>
                  <a:srgbClr val="1E1E1E"/>
                </a:solidFill>
                <a:effectLst/>
                <a:latin typeface="Segoe UI" panose="020B0502040204020203" pitchFamily="34" charset="0"/>
              </a:rPr>
              <a:t>Visualize as a Table</a:t>
            </a:r>
            <a:r>
              <a:rPr lang="en-US" b="0" i="0" dirty="0">
                <a:solidFill>
                  <a:srgbClr val="1E1E1E"/>
                </a:solidFill>
                <a:effectLst/>
                <a:latin typeface="Segoe UI" panose="020B0502040204020203" pitchFamily="34" charset="0"/>
              </a:rPr>
              <a:t>. Copilot will show you what the table will look like and to fine tune the table, enter details into the Copilot compose box to state what to change about the table, like "</a:t>
            </a:r>
            <a:r>
              <a:rPr lang="en-US" b="0" i="1" dirty="0">
                <a:solidFill>
                  <a:srgbClr val="1E1E1E"/>
                </a:solidFill>
                <a:effectLst/>
                <a:latin typeface="Segoe UI" panose="020B0502040204020203" pitchFamily="34" charset="0"/>
              </a:rPr>
              <a:t>Add an empty third column.</a:t>
            </a:r>
            <a:r>
              <a:rPr lang="en-US" b="0" i="0" dirty="0">
                <a:solidFill>
                  <a:srgbClr val="1E1E1E"/>
                </a:solidFill>
                <a:effectLst/>
                <a:latin typeface="Segoe UI" panose="020B0502040204020203" pitchFamily="34" charset="0"/>
              </a:rPr>
              <a:t>"​​​​​​​​​​​</a:t>
            </a:r>
          </a:p>
          <a:p>
            <a:pPr algn="l">
              <a:spcBef>
                <a:spcPts val="1950"/>
              </a:spcBef>
              <a:buFont typeface="+mj-lt"/>
              <a:buNone/>
            </a:pPr>
            <a:endParaRPr lang="en-US" b="0" i="0" dirty="0">
              <a:solidFill>
                <a:srgbClr val="1E1E1E"/>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14</a:t>
            </a:fld>
            <a:endParaRPr lang="en-US"/>
          </a:p>
        </p:txBody>
      </p:sp>
    </p:spTree>
    <p:extLst>
      <p:ext uri="{BB962C8B-B14F-4D97-AF65-F5344CB8AC3E}">
        <p14:creationId xmlns:p14="http://schemas.microsoft.com/office/powerpoint/2010/main" val="49559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egoeUI"/>
              </a:rPr>
              <a:t>Coaching with Copilot is a new Copilot capability in Word to support you as you review content for improvements that go beyond grammar and spelling—helping you clarify ideas and giving you suggestions to increase the impact of your writing with additions, organization, style and tone, supporting information, and more. Coaching with Copilot helps you review and rewrite your content so that it is clearer and more effective, to better engage your audience and to give you confidence that your writing reflects your best work.  </a:t>
            </a:r>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15</a:t>
            </a:fld>
            <a:endParaRPr lang="en-US"/>
          </a:p>
        </p:txBody>
      </p:sp>
    </p:spTree>
    <p:extLst>
      <p:ext uri="{BB962C8B-B14F-4D97-AF65-F5344CB8AC3E}">
        <p14:creationId xmlns:p14="http://schemas.microsoft.com/office/powerpoint/2010/main" val="2704852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egoeUI"/>
              </a:rPr>
              <a:t>It's quick and easy to get feedback, and you can choose whether Copilot reviews your entire document, or just a highlighted section. Maybe you wrote a strong explanation, but it feels like something might be missing. You can highlight the explanation and select </a:t>
            </a:r>
            <a:r>
              <a:rPr lang="en-US" b="1" i="0" dirty="0">
                <a:solidFill>
                  <a:srgbClr val="333333"/>
                </a:solidFill>
                <a:effectLst/>
                <a:latin typeface="SegoeUI"/>
              </a:rPr>
              <a:t>Get coaching</a:t>
            </a:r>
            <a:r>
              <a:rPr lang="en-US" b="0" i="0" dirty="0">
                <a:solidFill>
                  <a:srgbClr val="333333"/>
                </a:solidFill>
                <a:effectLst/>
                <a:latin typeface="SegoeUI"/>
              </a:rPr>
              <a:t>. You might get a suggestion to add a call to action and you can then decide whether that's best for your audience. </a:t>
            </a:r>
          </a:p>
          <a:p>
            <a:pPr algn="l"/>
            <a:r>
              <a:rPr lang="en-US" b="0" i="0" dirty="0">
                <a:solidFill>
                  <a:srgbClr val="333333"/>
                </a:solidFill>
                <a:effectLst/>
                <a:latin typeface="SegoeUI"/>
              </a:rPr>
              <a:t> </a:t>
            </a:r>
          </a:p>
          <a:p>
            <a:r>
              <a:rPr lang="en-US" dirty="0"/>
              <a:t>Highlight a section of text or the entire document (Note: Copilot will expand your selection if you select less than the required minimum.) Select the Copilot icon in the document and select Get coaching. Use the arrows to scroll through and review the suggestions. Try copying the suggestions from Coaching and paste them into the Draft with Copilot prompt on that same selected text to see how Copilot can help you apply these suggestions to your document. While today there is no direct ability to apply these suggestions from the Coaching dialog, that is coming soon! </a:t>
            </a:r>
          </a:p>
        </p:txBody>
      </p:sp>
      <p:sp>
        <p:nvSpPr>
          <p:cNvPr id="4" name="Slide Number Placeholder 3"/>
          <p:cNvSpPr>
            <a:spLocks noGrp="1"/>
          </p:cNvSpPr>
          <p:nvPr>
            <p:ph type="sldNum" sz="quarter" idx="5"/>
          </p:nvPr>
        </p:nvSpPr>
        <p:spPr/>
        <p:txBody>
          <a:bodyPr/>
          <a:lstStyle/>
          <a:p>
            <a:fld id="{7A2F43AC-C579-4519-988E-910819434F4E}" type="slidenum">
              <a:rPr lang="en-US" smtClean="0"/>
              <a:t>16</a:t>
            </a:fld>
            <a:endParaRPr lang="en-US"/>
          </a:p>
        </p:txBody>
      </p:sp>
    </p:spTree>
    <p:extLst>
      <p:ext uri="{BB962C8B-B14F-4D97-AF65-F5344CB8AC3E}">
        <p14:creationId xmlns:p14="http://schemas.microsoft.com/office/powerpoint/2010/main" val="15618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are able to get a summary with key points from Word documents via chat prompts in Copilot, or on opening an existing document will now see an automatic summary generated above the document canvas.</a:t>
            </a:r>
          </a:p>
          <a:p>
            <a:endParaRPr lang="en-US" dirty="0"/>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17</a:t>
            </a:fld>
            <a:endParaRPr lang="en-US"/>
          </a:p>
        </p:txBody>
      </p:sp>
    </p:spTree>
    <p:extLst>
      <p:ext uri="{BB962C8B-B14F-4D97-AF65-F5344CB8AC3E}">
        <p14:creationId xmlns:p14="http://schemas.microsoft.com/office/powerpoint/2010/main" val="7531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E1E1E"/>
                </a:solidFill>
                <a:effectLst/>
                <a:latin typeface="Segoe UI" panose="020B0502040204020203" pitchFamily="34" charset="0"/>
              </a:rPr>
              <a:t>You'll see a summary available when you open a document and you can scan it to see what topics to expect. If you're the author of a long document, you can use the summary to quickly see if the content is organized the way you want.</a:t>
            </a:r>
          </a:p>
          <a:p>
            <a:pPr algn="l"/>
            <a:r>
              <a:rPr lang="en-US" b="0" i="0" dirty="0">
                <a:solidFill>
                  <a:srgbClr val="1E1E1E"/>
                </a:solidFill>
                <a:effectLst/>
                <a:latin typeface="Segoe UI" panose="020B0502040204020203" pitchFamily="34" charset="0"/>
              </a:rPr>
              <a:t>The summary will be in a collapsed or partially open section at the top of the page. Select </a:t>
            </a:r>
            <a:r>
              <a:rPr lang="en-US" b="1" i="0" dirty="0">
                <a:solidFill>
                  <a:srgbClr val="1E1E1E"/>
                </a:solidFill>
                <a:effectLst/>
                <a:latin typeface="Segoe UI" panose="020B0502040204020203" pitchFamily="34" charset="0"/>
              </a:rPr>
              <a:t>View More</a:t>
            </a:r>
            <a:r>
              <a:rPr lang="en-US" b="0" i="0" dirty="0">
                <a:solidFill>
                  <a:srgbClr val="1E1E1E"/>
                </a:solidFill>
                <a:effectLst/>
                <a:latin typeface="Segoe UI" panose="020B0502040204020203" pitchFamily="34" charset="0"/>
              </a:rPr>
              <a:t> to see the full summary, and if you want to customize it or ask follow-up questions about the documents, select </a:t>
            </a:r>
            <a:r>
              <a:rPr lang="en-US" b="1" i="0" dirty="0">
                <a:solidFill>
                  <a:srgbClr val="1E1E1E"/>
                </a:solidFill>
                <a:effectLst/>
                <a:latin typeface="Segoe UI" panose="020B0502040204020203" pitchFamily="34" charset="0"/>
              </a:rPr>
              <a:t>Open in chat</a:t>
            </a:r>
            <a:r>
              <a:rPr lang="en-US" b="0" i="0" dirty="0">
                <a:solidFill>
                  <a:srgbClr val="1E1E1E"/>
                </a:solidFill>
                <a:effectLst/>
                <a:latin typeface="Segoe UI" panose="020B0502040204020203" pitchFamily="34" charset="0"/>
              </a:rPr>
              <a:t> at the bottom of the summary and enter a prompt.</a:t>
            </a:r>
          </a:p>
          <a:p>
            <a:br>
              <a:rPr lang="en-US" dirty="0"/>
            </a:br>
            <a:endParaRPr lang="en-US" b="0" i="0" dirty="0">
              <a:solidFill>
                <a:srgbClr val="333333"/>
              </a:solidFill>
              <a:effectLst/>
              <a:latin typeface="SegoeU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18</a:t>
            </a:fld>
            <a:endParaRPr lang="en-US"/>
          </a:p>
        </p:txBody>
      </p:sp>
    </p:spTree>
    <p:extLst>
      <p:ext uri="{BB962C8B-B14F-4D97-AF65-F5344CB8AC3E}">
        <p14:creationId xmlns:p14="http://schemas.microsoft.com/office/powerpoint/2010/main" val="3629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350"/>
              </a:spcBef>
              <a:spcAft>
                <a:spcPts val="2250"/>
              </a:spcAft>
              <a:buFont typeface="Arial" panose="020B0604020202020204" pitchFamily="34" charset="0"/>
              <a:buNone/>
            </a:pPr>
            <a:r>
              <a:rPr lang="en-US" b="0" i="0" dirty="0">
                <a:solidFill>
                  <a:srgbClr val="1E1E1E"/>
                </a:solidFill>
                <a:effectLst/>
                <a:latin typeface="Segoe UI" panose="020B0502040204020203" pitchFamily="34" charset="0"/>
              </a:rPr>
              <a:t>In addition to creating content, Copilot in Word has the ability to answer questions about the document you're reading. Once Copilot responds to your prompt, you can also view references with citations from where Copilot pulled information in your document. Go to the Copilot Chat pane and type Summarize this document into the Copilot chat pane to get a bulleted summary of the document.</a:t>
            </a:r>
          </a:p>
          <a:p>
            <a:pPr algn="l">
              <a:spcBef>
                <a:spcPts val="1350"/>
              </a:spcBef>
              <a:spcAft>
                <a:spcPts val="2250"/>
              </a:spcAft>
              <a:buFont typeface="Arial" panose="020B0604020202020204" pitchFamily="34" charset="0"/>
              <a:buNone/>
            </a:pPr>
            <a:endParaRPr lang="en-US" b="0" i="0" dirty="0">
              <a:solidFill>
                <a:srgbClr val="1E1E1E"/>
              </a:solidFill>
              <a:effectLst/>
              <a:latin typeface="Segoe UI" panose="020B0502040204020203" pitchFamily="34" charset="0"/>
            </a:endParaRPr>
          </a:p>
          <a:p>
            <a:pPr algn="l">
              <a:spcBef>
                <a:spcPts val="1350"/>
              </a:spcBef>
              <a:spcAft>
                <a:spcPts val="2250"/>
              </a:spcAft>
              <a:buFont typeface="Arial" panose="020B0604020202020204" pitchFamily="34" charset="0"/>
              <a:buNone/>
            </a:pPr>
            <a:r>
              <a:rPr lang="en-US" b="0" i="0" dirty="0">
                <a:solidFill>
                  <a:srgbClr val="1E1E1E"/>
                </a:solidFill>
                <a:effectLst/>
                <a:latin typeface="Segoe UI" panose="020B0502040204020203" pitchFamily="34" charset="0"/>
              </a:rPr>
              <a:t>For Copilot to generate summaries, the reference content needs to have at least 20 words.</a:t>
            </a:r>
          </a:p>
          <a:p>
            <a:pPr algn="l">
              <a:spcBef>
                <a:spcPts val="1350"/>
              </a:spcBef>
              <a:spcAft>
                <a:spcPts val="2250"/>
              </a:spcAft>
              <a:buFont typeface="Arial" panose="020B0604020202020204" pitchFamily="34" charset="0"/>
              <a:buNone/>
            </a:pPr>
            <a:endParaRPr lang="en-US" b="0" i="0" dirty="0">
              <a:solidFill>
                <a:srgbClr val="1E1E1E"/>
              </a:solidFill>
              <a:effectLst/>
              <a:latin typeface="Segoe UI" panose="020B0502040204020203" pitchFamily="34" charset="0"/>
            </a:endParaRPr>
          </a:p>
          <a:p>
            <a:pPr algn="l">
              <a:spcBef>
                <a:spcPts val="1350"/>
              </a:spcBef>
              <a:spcAft>
                <a:spcPts val="2250"/>
              </a:spcAft>
              <a:buFont typeface="Arial" panose="020B0604020202020204" pitchFamily="34" charset="0"/>
              <a:buNone/>
            </a:pPr>
            <a:r>
              <a:rPr lang="en-US" b="0" i="0" dirty="0">
                <a:solidFill>
                  <a:srgbClr val="1E1E1E"/>
                </a:solidFill>
                <a:effectLst/>
                <a:latin typeface="Segoe UI" panose="020B0502040204020203" pitchFamily="34" charset="0"/>
              </a:rPr>
              <a:t>Copilot is currently limited to a maximum of around 80,000 words for a single query or prompt when you're generating summaries.</a:t>
            </a:r>
          </a:p>
          <a:p>
            <a:pPr algn="l">
              <a:spcBef>
                <a:spcPts val="1350"/>
              </a:spcBef>
              <a:spcAft>
                <a:spcPts val="2250"/>
              </a:spcAft>
              <a:buFont typeface="Arial" panose="020B0604020202020204" pitchFamily="34" charset="0"/>
              <a:buNone/>
            </a:pPr>
            <a:endParaRPr lang="en-US" b="0" i="0" dirty="0">
              <a:solidFill>
                <a:srgbClr val="1E1E1E"/>
              </a:solidFill>
              <a:effectLst/>
              <a:latin typeface="Segoe UI" panose="020B0502040204020203" pitchFamily="34" charset="0"/>
            </a:endParaRPr>
          </a:p>
          <a:p>
            <a:pPr algn="l">
              <a:spcBef>
                <a:spcPts val="1350"/>
              </a:spcBef>
              <a:spcAft>
                <a:spcPts val="2250"/>
              </a:spcAft>
              <a:buFont typeface="Arial" panose="020B0604020202020204" pitchFamily="34" charset="0"/>
              <a:buNone/>
            </a:pPr>
            <a:r>
              <a:rPr lang="en-US" b="0" i="0" dirty="0">
                <a:solidFill>
                  <a:srgbClr val="1E1E1E"/>
                </a:solidFill>
                <a:effectLst/>
                <a:latin typeface="Segoe UI" panose="020B0502040204020203" pitchFamily="34" charset="0"/>
              </a:rPr>
              <a:t>Although Copilot takes the entire document into account, it currently doesn't always provide citations to later document content. We are improving this.</a:t>
            </a:r>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19</a:t>
            </a:fld>
            <a:endParaRPr lang="en-US"/>
          </a:p>
        </p:txBody>
      </p:sp>
    </p:spTree>
    <p:extLst>
      <p:ext uri="{BB962C8B-B14F-4D97-AF65-F5344CB8AC3E}">
        <p14:creationId xmlns:p14="http://schemas.microsoft.com/office/powerpoint/2010/main" val="3944505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E1E1E"/>
                </a:solidFill>
                <a:effectLst/>
                <a:latin typeface="Segoe UI" panose="020B0502040204020203" pitchFamily="34" charset="0"/>
              </a:rPr>
              <a:t>Wondering if the document contains a meaningful call to action? Ask Copilot, and it'll attempt to tell you. Want to add some content or context to your document? Ask Copilot general questions, and it'll try to give you answers. For example:</a:t>
            </a:r>
          </a:p>
          <a:p>
            <a:pPr algn="l">
              <a:spcBef>
                <a:spcPts val="1350"/>
              </a:spcBef>
              <a:spcAft>
                <a:spcPts val="2250"/>
              </a:spcAft>
              <a:buFont typeface="Arial" panose="020B0604020202020204" pitchFamily="34" charset="0"/>
              <a:buChar char="•"/>
            </a:pPr>
            <a:r>
              <a:rPr lang="en-US" b="0" i="0" dirty="0">
                <a:solidFill>
                  <a:srgbClr val="1E1E1E"/>
                </a:solidFill>
                <a:effectLst/>
                <a:latin typeface="Consolas" panose="020B0609020204030204" pitchFamily="49" charset="0"/>
              </a:rPr>
              <a:t> How can I edit this document to make it sound more academic?</a:t>
            </a:r>
            <a:endParaRPr lang="en-US" b="0" i="0" dirty="0">
              <a:solidFill>
                <a:srgbClr val="1E1E1E"/>
              </a:solidFill>
              <a:effectLst/>
              <a:latin typeface="Segoe UI" panose="020B0502040204020203" pitchFamily="34" charset="0"/>
            </a:endParaRPr>
          </a:p>
          <a:p>
            <a:pPr algn="l">
              <a:spcBef>
                <a:spcPts val="1350"/>
              </a:spcBef>
              <a:spcAft>
                <a:spcPts val="2250"/>
              </a:spcAft>
              <a:buFont typeface="Arial" panose="020B0604020202020204" pitchFamily="34" charset="0"/>
              <a:buChar char="•"/>
            </a:pPr>
            <a:r>
              <a:rPr lang="en-US" b="0" i="0" dirty="0">
                <a:solidFill>
                  <a:srgbClr val="1E1E1E"/>
                </a:solidFill>
                <a:effectLst/>
                <a:latin typeface="Consolas" panose="020B0609020204030204" pitchFamily="49" charset="0"/>
              </a:rPr>
              <a:t> Is there a quote by a United States President about courage?</a:t>
            </a:r>
          </a:p>
          <a:p>
            <a:pPr algn="l">
              <a:spcBef>
                <a:spcPts val="1350"/>
              </a:spcBef>
              <a:spcAft>
                <a:spcPts val="2250"/>
              </a:spcAft>
              <a:buFont typeface="Arial" panose="020B0604020202020204" pitchFamily="34" charset="0"/>
              <a:buChar char="•"/>
            </a:pPr>
            <a:endParaRPr lang="en-US" b="0" i="0" dirty="0">
              <a:solidFill>
                <a:srgbClr val="1E1E1E"/>
              </a:solidFill>
              <a:effectLst/>
              <a:latin typeface="Segoe UI" panose="020B0502040204020203" pitchFamily="34" charset="0"/>
            </a:endParaRPr>
          </a:p>
          <a:p>
            <a:pPr algn="l"/>
            <a:r>
              <a:rPr lang="en-US" b="0" i="0" dirty="0">
                <a:solidFill>
                  <a:srgbClr val="1E1E1E"/>
                </a:solidFill>
                <a:effectLst/>
                <a:latin typeface="Segoe UI" panose="020B0502040204020203" pitchFamily="34" charset="0"/>
              </a:rPr>
              <a:t>If those answers aren't in the document, Copilot will generate content for you using the underlying large language models. If you find something you like and want to add it to the document, just copy and paste from the Copilot pane to the document.</a:t>
            </a:r>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20</a:t>
            </a:fld>
            <a:endParaRPr lang="en-US"/>
          </a:p>
        </p:txBody>
      </p:sp>
    </p:spTree>
    <p:extLst>
      <p:ext uri="{BB962C8B-B14F-4D97-AF65-F5344CB8AC3E}">
        <p14:creationId xmlns:p14="http://schemas.microsoft.com/office/powerpoint/2010/main" val="141730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Segoe UI" panose="020B0502040204020203" pitchFamily="34" charset="0"/>
              </a:rPr>
              <a:t>When working in </a:t>
            </a:r>
            <a:r>
              <a:rPr lang="en-US" sz="1200" b="0" i="0" u="sng" dirty="0">
                <a:solidFill>
                  <a:srgbClr val="0067B8"/>
                </a:solidFill>
                <a:effectLst/>
                <a:latin typeface="Segoe UI" panose="020B0502040204020203" pitchFamily="34" charset="0"/>
                <a:hlinkClick r:id="rId3"/>
              </a:rPr>
              <a:t>Microsoft Word</a:t>
            </a:r>
            <a:r>
              <a:rPr lang="en-US" sz="1200" b="0" i="0" dirty="0">
                <a:solidFill>
                  <a:srgbClr val="000000"/>
                </a:solidFill>
                <a:effectLst/>
                <a:latin typeface="Segoe UI" panose="020B0502040204020203" pitchFamily="34" charset="0"/>
              </a:rPr>
              <a:t>, you often need to bring in content from other documents and apps. But searching for, and incorporating, the information you need can be time-consuming and disrupt your writing. Available in October 2024, Copilot in Word will enable you to quickly reference not only web data and work data like Word, PowerPoint, PDFs, and encrypted documents but also emails and meetings. And it integrates this information right in the flow of your work, so you can get to a good first draft fast. We’ve improved Copilot in Word to be an even better writing partner. Recent updates include a new, on-canvas start experience with suggested prompts to jumpstart your creative process and the ability to collaborate with Copilot inline as you work on specific sections of your document—both generally available.</a:t>
            </a:r>
            <a:endParaRPr lang="en-US" dirty="0"/>
          </a:p>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21</a:t>
            </a:fld>
            <a:endParaRPr lang="en-US"/>
          </a:p>
        </p:txBody>
      </p:sp>
    </p:spTree>
    <p:extLst>
      <p:ext uri="{BB962C8B-B14F-4D97-AF65-F5344CB8AC3E}">
        <p14:creationId xmlns:p14="http://schemas.microsoft.com/office/powerpoint/2010/main" val="1333894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the Copilot Chat pane, you can also use Copilot to retrieve information from the web or your Microsoft 365 Graph that is relevant to a general question you ask. </a:t>
            </a:r>
            <a:r>
              <a:rPr lang="en-US" b="0" i="0" dirty="0">
                <a:solidFill>
                  <a:srgbClr val="1E1E1E"/>
                </a:solidFill>
                <a:effectLst/>
                <a:latin typeface="Segoe UI" panose="020B0502040204020203" pitchFamily="34" charset="0"/>
              </a:rPr>
              <a:t>Copilot Chat delivers quick, relevant, and current information in a conversational format, so you don’t have to sift through multiple search results or know exactly where to find the source information you’re looking for to support a general request. Ask about specific files, messages, or general information. </a:t>
            </a:r>
          </a:p>
          <a:p>
            <a:endParaRPr lang="en-US" dirty="0"/>
          </a:p>
          <a:p>
            <a:r>
              <a:rPr lang="en-US" b="0" i="0" dirty="0">
                <a:solidFill>
                  <a:srgbClr val="1E1E1E"/>
                </a:solidFill>
                <a:effectLst/>
                <a:latin typeface="Segoe UI" panose="020B0502040204020203" pitchFamily="34" charset="0"/>
              </a:rPr>
              <a:t>Perhaps you want simple questions answered quickly, using information buried in your intranet. Try a prompt like one of these:</a:t>
            </a:r>
            <a:br>
              <a:rPr lang="en-US" b="0" i="0" dirty="0">
                <a:solidFill>
                  <a:srgbClr val="1E1E1E"/>
                </a:solidFill>
                <a:effectLst/>
                <a:latin typeface="Segoe UI" panose="020B0502040204020203" pitchFamily="34" charset="0"/>
              </a:rPr>
            </a:br>
            <a:r>
              <a:rPr lang="en-US" b="0" i="0" dirty="0">
                <a:solidFill>
                  <a:srgbClr val="1E1E1E"/>
                </a:solidFill>
                <a:effectLst/>
                <a:latin typeface="Segoe UI" panose="020B0502040204020203" pitchFamily="34" charset="0"/>
              </a:rPr>
              <a:t>* </a:t>
            </a:r>
            <a:r>
              <a:rPr lang="en-US" b="0" i="0" dirty="0">
                <a:solidFill>
                  <a:srgbClr val="1E1E1E"/>
                </a:solidFill>
                <a:effectLst/>
                <a:latin typeface="Consolas" panose="020B0609020204030204" pitchFamily="49" charset="0"/>
              </a:rPr>
              <a:t>What is our company vacation policy?</a:t>
            </a:r>
            <a:br>
              <a:rPr lang="en-US" b="0" i="0" dirty="0">
                <a:solidFill>
                  <a:srgbClr val="1E1E1E"/>
                </a:solidFill>
                <a:effectLst/>
                <a:latin typeface="Segoe UI" panose="020B0502040204020203" pitchFamily="34" charset="0"/>
              </a:rPr>
            </a:br>
            <a:r>
              <a:rPr lang="en-US" b="0" i="0" dirty="0">
                <a:solidFill>
                  <a:srgbClr val="1E1E1E"/>
                </a:solidFill>
                <a:effectLst/>
                <a:latin typeface="Segoe UI" panose="020B0502040204020203" pitchFamily="34" charset="0"/>
              </a:rPr>
              <a:t>* </a:t>
            </a:r>
            <a:r>
              <a:rPr lang="en-US" b="0" i="0" dirty="0">
                <a:solidFill>
                  <a:srgbClr val="1E1E1E"/>
                </a:solidFill>
                <a:effectLst/>
                <a:latin typeface="Consolas" panose="020B0609020204030204" pitchFamily="49" charset="0"/>
              </a:rPr>
              <a:t>What's our company policy on remote work?</a:t>
            </a:r>
          </a:p>
          <a:p>
            <a:endParaRPr lang="en-US" b="0" i="0" dirty="0">
              <a:solidFill>
                <a:srgbClr val="1E1E1E"/>
              </a:solidFill>
              <a:effectLst/>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ginto-copilot"/>
              </a:rPr>
              <a:t>Copilot Chat also looks at search results across the web to offer you a summarized response and links to its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ginto-copilo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ginto-copilot"/>
              </a:rPr>
              <a:t>This graph and web search support is not yet available in the Draft experiences on the canvas, but support for this information retrieval from web and graph sources is coming soon. For now, attach files manually when using Draft with Copilot in the Word canvas.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2025-08-13 12:29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Draft, users can kick-start content generation in a formatted and structured way, draft content to insert into an existing document, or modify selected content with a prompt. Using content grounding, users can select Word, PowerPoint, PDFs, meeting transcripts and emails to use as a reference for drafting content.</a:t>
            </a:r>
          </a:p>
        </p:txBody>
      </p:sp>
      <p:sp>
        <p:nvSpPr>
          <p:cNvPr id="4" name="Slide Number Placeholder 3"/>
          <p:cNvSpPr>
            <a:spLocks noGrp="1"/>
          </p:cNvSpPr>
          <p:nvPr>
            <p:ph type="sldNum" sz="quarter" idx="5"/>
          </p:nvPr>
        </p:nvSpPr>
        <p:spPr/>
        <p:txBody>
          <a:bodyPr/>
          <a:lstStyle/>
          <a:p>
            <a:fld id="{7A2F43AC-C579-4519-988E-910819434F4E}" type="slidenum">
              <a:rPr lang="en-US" smtClean="0"/>
              <a:t>4</a:t>
            </a:fld>
            <a:endParaRPr lang="en-US"/>
          </a:p>
        </p:txBody>
      </p:sp>
    </p:spTree>
    <p:extLst>
      <p:ext uri="{BB962C8B-B14F-4D97-AF65-F5344CB8AC3E}">
        <p14:creationId xmlns:p14="http://schemas.microsoft.com/office/powerpoint/2010/main" val="312525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a new blank document, Copilot now supports a more visible Draft entry point above the document, with example prompts, to help you get started quickly. In the Draft prompt input, you can now attach up to 10 files to use as a reference for Copilot, including Word, PowerPoint, PDFs, meeting transcripts and emails. The size limit for attached files has also expanded to ~75k words across these attached references, and the prompt character limit has been effectively removed. All these changes are designed to support you with the richness of content referencing and prompt development you need to craft useful and effective prompts.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0" dirty="0">
                <a:effectLst/>
                <a:latin typeface="Aptos" panose="020B0004020202020204" pitchFamily="34" charset="0"/>
                <a:ea typeface="Yu Gothic Light" panose="020B0300000000000000" pitchFamily="34" charset="-128"/>
                <a:cs typeface="Segoe UI" panose="020B0502040204020203" pitchFamily="34" charset="0"/>
              </a:rPr>
              <a:t>Note that </a:t>
            </a:r>
            <a:r>
              <a:rPr lang="en-US" sz="1200" dirty="0"/>
              <a:t>the ability to reference meetings will only reference the meeting transcript, not the chat threads or added attachments.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00" dirty="0">
              <a:effectLst/>
              <a:latin typeface="Aptos" panose="020B0004020202020204" pitchFamily="34" charset="0"/>
              <a:ea typeface="Yu Gothic" panose="020B0400000000000000"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 note on the ability for Word Copilot to support grounding on pasted URLs. While Word can already ground responses from external web URLs in the Chat pane, or for document URLs saved in OneDrive or SharePoint in the Draft prompt in the document canvas, support to include other generic website URLs for grounding responses when working with the Canvas experiences like Draft with Copilot is not yet available. This is expected on Web by end-of year, and early in 2025 for the Desktop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00" dirty="0">
              <a:effectLst/>
              <a:latin typeface="Aptos" panose="020B0004020202020204" pitchFamily="34" charset="0"/>
              <a:ea typeface="Yu Gothic" panose="020B0400000000000000"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5</a:t>
            </a:fld>
            <a:endParaRPr lang="en-US"/>
          </a:p>
        </p:txBody>
      </p:sp>
    </p:spTree>
    <p:extLst>
      <p:ext uri="{BB962C8B-B14F-4D97-AF65-F5344CB8AC3E}">
        <p14:creationId xmlns:p14="http://schemas.microsoft.com/office/powerpoint/2010/main" val="2084610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with Copilot in the document canvas supports adding new text in a newline between existing paragraphs of content. A user prompt field with the ability to attach supported references, or quick actions, enable easy content creation within an existing document. </a:t>
            </a:r>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3831650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egoeUI"/>
              </a:rPr>
              <a:t>It’s often easier to reference or build on existing content. That’s why we’ve added the ability to Draft with Copilot in Word based on selected text in your document.</a:t>
            </a:r>
          </a:p>
          <a:p>
            <a:pPr algn="l"/>
            <a:r>
              <a:rPr lang="en-US" b="0" i="0" dirty="0">
                <a:solidFill>
                  <a:srgbClr val="333333"/>
                </a:solidFill>
                <a:effectLst/>
                <a:latin typeface="SegoeUI"/>
              </a:rPr>
              <a:t> </a:t>
            </a:r>
          </a:p>
          <a:p>
            <a:pPr algn="l"/>
            <a:r>
              <a:rPr lang="en-US" b="0" i="0" dirty="0">
                <a:solidFill>
                  <a:srgbClr val="333333"/>
                </a:solidFill>
                <a:effectLst/>
                <a:latin typeface="SegoeUI"/>
              </a:rPr>
              <a:t>You can use this feature to:</a:t>
            </a:r>
          </a:p>
          <a:p>
            <a:pPr algn="l">
              <a:spcAft>
                <a:spcPts val="900"/>
              </a:spcAft>
              <a:buFont typeface="Arial" panose="020B0604020202020204" pitchFamily="34" charset="0"/>
              <a:buChar char="•"/>
            </a:pPr>
            <a:r>
              <a:rPr lang="en-US" b="0" i="0" dirty="0">
                <a:solidFill>
                  <a:srgbClr val="333333"/>
                </a:solidFill>
                <a:effectLst/>
                <a:latin typeface="SegoeUI"/>
              </a:rPr>
              <a:t>Refine or rewrite existing copy.</a:t>
            </a:r>
          </a:p>
          <a:p>
            <a:pPr algn="l">
              <a:spcAft>
                <a:spcPts val="900"/>
              </a:spcAft>
              <a:buFont typeface="Arial" panose="020B0604020202020204" pitchFamily="34" charset="0"/>
              <a:buChar char="•"/>
            </a:pPr>
            <a:r>
              <a:rPr lang="en-US" b="0" i="0" dirty="0">
                <a:solidFill>
                  <a:srgbClr val="333333"/>
                </a:solidFill>
                <a:effectLst/>
                <a:latin typeface="SegoeUI"/>
              </a:rPr>
              <a:t>Explain or expand on the selected content in more detail.</a:t>
            </a:r>
          </a:p>
          <a:p>
            <a:pPr algn="l">
              <a:spcAft>
                <a:spcPts val="900"/>
              </a:spcAft>
              <a:buFont typeface="Arial" panose="020B0604020202020204" pitchFamily="34" charset="0"/>
              <a:buChar char="•"/>
            </a:pPr>
            <a:r>
              <a:rPr lang="en-US" b="0" i="0" dirty="0">
                <a:solidFill>
                  <a:srgbClr val="333333"/>
                </a:solidFill>
                <a:effectLst/>
                <a:latin typeface="SegoeUI"/>
              </a:rPr>
              <a:t>Enhance the content with statistics or other additional information.</a:t>
            </a:r>
          </a:p>
          <a:p>
            <a:pPr algn="l">
              <a:spcAft>
                <a:spcPts val="900"/>
              </a:spcAft>
              <a:buFont typeface="+mj-lt"/>
              <a:buNone/>
            </a:pPr>
            <a:endParaRPr lang="en-US" b="0" i="0" dirty="0">
              <a:solidFill>
                <a:srgbClr val="333333"/>
              </a:solidFill>
              <a:effectLst/>
              <a:latin typeface="SegoeUI"/>
            </a:endParaRPr>
          </a:p>
          <a:p>
            <a:pPr algn="l">
              <a:spcAft>
                <a:spcPts val="900"/>
              </a:spcAft>
              <a:buFont typeface="+mj-lt"/>
              <a:buNone/>
            </a:pPr>
            <a:r>
              <a:rPr lang="en-US" b="0" i="0" dirty="0">
                <a:solidFill>
                  <a:srgbClr val="333333"/>
                </a:solidFill>
                <a:effectLst/>
                <a:latin typeface="SegoeUI"/>
              </a:rPr>
              <a:t>Simply highlight the portion of your document that you want to refine, click the Copilot icon that appears beside the highlighted text, and in the </a:t>
            </a:r>
            <a:r>
              <a:rPr lang="en-US" b="1" i="0" dirty="0">
                <a:solidFill>
                  <a:srgbClr val="333333"/>
                </a:solidFill>
                <a:effectLst/>
                <a:latin typeface="SegoeUI"/>
              </a:rPr>
              <a:t>Draft with Copilot</a:t>
            </a:r>
            <a:r>
              <a:rPr lang="en-US" b="0" i="0" dirty="0">
                <a:solidFill>
                  <a:srgbClr val="333333"/>
                </a:solidFill>
                <a:effectLst/>
                <a:latin typeface="SegoeUI"/>
              </a:rPr>
              <a:t> text box, type a prompt that describes the changes you want to make, then select the </a:t>
            </a:r>
            <a:r>
              <a:rPr lang="en-US" b="1" i="0" dirty="0">
                <a:solidFill>
                  <a:srgbClr val="333333"/>
                </a:solidFill>
                <a:effectLst/>
                <a:latin typeface="SegoeUI"/>
              </a:rPr>
              <a:t>Generate</a:t>
            </a:r>
            <a:r>
              <a:rPr lang="en-US" b="0" i="0" dirty="0">
                <a:solidFill>
                  <a:srgbClr val="333333"/>
                </a:solidFill>
                <a:effectLst/>
                <a:latin typeface="SegoeUI"/>
              </a:rPr>
              <a:t> button. After Copilot has generated the new content, you can choose to keep it, discard it, or regenerate a different version. </a:t>
            </a:r>
          </a:p>
          <a:p>
            <a:pPr algn="l">
              <a:spcAft>
                <a:spcPts val="900"/>
              </a:spcAft>
              <a:buFont typeface="+mj-lt"/>
              <a:buNone/>
            </a:pPr>
            <a:endParaRPr lang="en-US" b="0" i="0" dirty="0">
              <a:solidFill>
                <a:srgbClr val="333333"/>
              </a:solidFill>
              <a:effectLst/>
              <a:latin typeface="SegoeUI"/>
            </a:endParaRPr>
          </a:p>
          <a:p>
            <a:pPr algn="l">
              <a:spcAft>
                <a:spcPts val="900"/>
              </a:spcAft>
              <a:buFont typeface="+mj-lt"/>
              <a:buNone/>
            </a:pPr>
            <a:r>
              <a:rPr lang="en-US" b="0" i="0" dirty="0">
                <a:solidFill>
                  <a:srgbClr val="333333"/>
                </a:solidFill>
                <a:effectLst/>
                <a:latin typeface="SegoeUI"/>
              </a:rPr>
              <a:t>At present this select text drafting support does not allow for attaching file or content references as additional grounding (as is already possible using Draft with Copilot with a blank document or new line), though that support is coming soon. e are also exploring additional functionality, such as preserving the formatting of the originally selected content or directing Copilot to apply formatting to newly generated content.</a:t>
            </a:r>
          </a:p>
          <a:p>
            <a:endParaRPr lang="en-US" dirty="0"/>
          </a:p>
        </p:txBody>
      </p:sp>
      <p:sp>
        <p:nvSpPr>
          <p:cNvPr id="4" name="Slide Number Placeholder 3"/>
          <p:cNvSpPr>
            <a:spLocks noGrp="1"/>
          </p:cNvSpPr>
          <p:nvPr>
            <p:ph type="sldNum" sz="quarter" idx="5"/>
          </p:nvPr>
        </p:nvSpPr>
        <p:spPr/>
        <p:txBody>
          <a:bodyPr/>
          <a:lstStyle/>
          <a:p>
            <a:fld id="{7A2F43AC-C579-4519-988E-910819434F4E}" type="slidenum">
              <a:rPr lang="en-US" smtClean="0"/>
              <a:t>7</a:t>
            </a:fld>
            <a:endParaRPr lang="en-US"/>
          </a:p>
        </p:txBody>
      </p:sp>
    </p:spTree>
    <p:extLst>
      <p:ext uri="{BB962C8B-B14F-4D97-AF65-F5344CB8AC3E}">
        <p14:creationId xmlns:p14="http://schemas.microsoft.com/office/powerpoint/2010/main" val="31709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Copilot is now also integrated into the paste menu in Word, so that the next time you paste content into a document that loses formatting or structure, you can now use Copilot to help add structure and formatting using either prompts or quick actions. This is available on the Web and coming soon to the desktop applications.</a:t>
            </a:r>
          </a:p>
        </p:txBody>
      </p:sp>
      <p:sp>
        <p:nvSpPr>
          <p:cNvPr id="4" name="Slide Number Placeholder 3"/>
          <p:cNvSpPr>
            <a:spLocks noGrp="1"/>
          </p:cNvSpPr>
          <p:nvPr>
            <p:ph type="sldNum" sz="quarter" idx="5"/>
          </p:nvPr>
        </p:nvSpPr>
        <p:spPr/>
        <p:txBody>
          <a:bodyPr/>
          <a:lstStyle/>
          <a:p>
            <a:fld id="{7A2F43AC-C579-4519-988E-910819434F4E}" type="slidenum">
              <a:rPr lang="en-US" smtClean="0"/>
              <a:t>8</a:t>
            </a:fld>
            <a:endParaRPr lang="en-US"/>
          </a:p>
        </p:txBody>
      </p:sp>
    </p:spTree>
    <p:extLst>
      <p:ext uri="{BB962C8B-B14F-4D97-AF65-F5344CB8AC3E}">
        <p14:creationId xmlns:p14="http://schemas.microsoft.com/office/powerpoint/2010/main" val="55854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Chat pane, Designer integration with Word Copilot now allows you to request banners for your documents, and Designer will generate customer banner visuals tailored to your document content that you can insert into the document. This is available across all platforms.</a:t>
            </a:r>
          </a:p>
        </p:txBody>
      </p:sp>
      <p:sp>
        <p:nvSpPr>
          <p:cNvPr id="4" name="Slide Number Placeholder 3"/>
          <p:cNvSpPr>
            <a:spLocks noGrp="1"/>
          </p:cNvSpPr>
          <p:nvPr>
            <p:ph type="sldNum" sz="quarter" idx="5"/>
          </p:nvPr>
        </p:nvSpPr>
        <p:spPr/>
        <p:txBody>
          <a:bodyPr/>
          <a:lstStyle/>
          <a:p>
            <a:fld id="{7A2F43AC-C579-4519-988E-910819434F4E}" type="slidenum">
              <a:rPr lang="en-US" smtClean="0"/>
              <a:t>9</a:t>
            </a:fld>
            <a:endParaRPr lang="en-US"/>
          </a:p>
        </p:txBody>
      </p:sp>
    </p:spTree>
    <p:extLst>
      <p:ext uri="{BB962C8B-B14F-4D97-AF65-F5344CB8AC3E}">
        <p14:creationId xmlns:p14="http://schemas.microsoft.com/office/powerpoint/2010/main" val="201883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Designer support in Chat also allows you to request custom DALL-E 3 created images from a user prompt to insert into your document. Additionally, though not shown here, you can also request images from stock images, or your organizations asset library if configured, and Copilot will find and retrieve those most relevant image assets to insert into your document. </a:t>
            </a:r>
          </a:p>
        </p:txBody>
      </p:sp>
      <p:sp>
        <p:nvSpPr>
          <p:cNvPr id="4" name="Slide Number Placeholder 3"/>
          <p:cNvSpPr>
            <a:spLocks noGrp="1"/>
          </p:cNvSpPr>
          <p:nvPr>
            <p:ph type="sldNum" sz="quarter" idx="5"/>
          </p:nvPr>
        </p:nvSpPr>
        <p:spPr/>
        <p:txBody>
          <a:bodyPr/>
          <a:lstStyle/>
          <a:p>
            <a:fld id="{7A2F43AC-C579-4519-988E-910819434F4E}" type="slidenum">
              <a:rPr lang="en-US" smtClean="0"/>
              <a:t>10</a:t>
            </a:fld>
            <a:endParaRPr lang="en-US"/>
          </a:p>
        </p:txBody>
      </p:sp>
    </p:spTree>
    <p:extLst>
      <p:ext uri="{BB962C8B-B14F-4D97-AF65-F5344CB8AC3E}">
        <p14:creationId xmlns:p14="http://schemas.microsoft.com/office/powerpoint/2010/main" val="2325486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34983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880849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14646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448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131301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2737963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59716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93479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dirty="0"/>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92414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dirty="0"/>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dirty="0"/>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243806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dirty="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dirty="0"/>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dirty="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dirty="0"/>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9457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210196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968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6789049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57840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161637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98401" r:id="rId1"/>
    <p:sldLayoutId id="2147485688" r:id="rId2"/>
    <p:sldLayoutId id="2147485689" r:id="rId3"/>
    <p:sldLayoutId id="2147485690" r:id="rId4"/>
    <p:sldLayoutId id="2147485691" r:id="rId5"/>
    <p:sldLayoutId id="2147485692" r:id="rId6"/>
    <p:sldLayoutId id="2147485693" r:id="rId7"/>
    <p:sldLayoutId id="2147485694" r:id="rId8"/>
    <p:sldLayoutId id="2147485695" r:id="rId9"/>
    <p:sldLayoutId id="2147485696" r:id="rId10"/>
    <p:sldLayoutId id="2147485697" r:id="rId11"/>
    <p:sldLayoutId id="2147485698" r:id="rId12"/>
    <p:sldLayoutId id="2147485699" r:id="rId13"/>
    <p:sldLayoutId id="2147485700" r:id="rId14"/>
    <p:sldLayoutId id="2147485701" r:id="rId15"/>
    <p:sldLayoutId id="2147485702" r:id="rId16"/>
    <p:sldLayoutId id="2147498385" r:id="rId17"/>
    <p:sldLayoutId id="2147498386" r:id="rId18"/>
    <p:sldLayoutId id="2147498387" r:id="rId19"/>
    <p:sldLayoutId id="2147498388" r:id="rId20"/>
    <p:sldLayoutId id="2147498389" r:id="rId21"/>
    <p:sldLayoutId id="2147498390" r:id="rId22"/>
    <p:sldLayoutId id="2147498391" r:id="rId23"/>
    <p:sldLayoutId id="2147498392" r:id="rId24"/>
    <p:sldLayoutId id="2147498393" r:id="rId25"/>
    <p:sldLayoutId id="2147498394" r:id="rId26"/>
    <p:sldLayoutId id="2147498395" r:id="rId27"/>
    <p:sldLayoutId id="2147498396" r:id="rId28"/>
    <p:sldLayoutId id="2147498397" r:id="rId29"/>
    <p:sldLayoutId id="2147498398" r:id="rId30"/>
    <p:sldLayoutId id="2147498399" r:id="rId31"/>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support.microsoft.com/office/add-an-image-or-banner-with-copilot-in-word-6ce4ac5a-3f81-4b2b-8519-efe3cdc6dbf5"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techcommunity.microsoft.com/t5/microsoft-365-insider-blog/improve-your-content-using-coaching-with-copilot-in-word-for-the/ba-p/4265714"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support.microsoft.com/office/create-a-summary-of-your-document-with-copilot-in-word-79bb7a0a-3bf7-41fe-8c09-56f855b669bf"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techcommunity.microsoft.com/t5/microsoft-365-insider-blog/summarize-longer-word-documents-using-copilot/ba-p/422745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aka.ms/CopilotAcademy" TargetMode="Externa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hyperlink" Target="https://aka.ms/prompts" TargetMode="External"/><Relationship Id="rId4" Type="http://schemas.openxmlformats.org/officeDocument/2006/relationships/hyperlink" Target="https://aka.ms/copilotM365trainin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www.microsoft.com/security/business/ai-machine-learning/microsoft-security-copilot?rtc=1" TargetMode="External"/><Relationship Id="rId18" Type="http://schemas.openxmlformats.org/officeDocument/2006/relationships/hyperlink" Target="https://www.microsoft.com/trust-center/privacy?rtc=1" TargetMode="External"/><Relationship Id="rId3" Type="http://schemas.openxmlformats.org/officeDocument/2006/relationships/hyperlink" Target="https://adoption.microsoft.com/copilot" TargetMode="External"/><Relationship Id="rId21" Type="http://schemas.openxmlformats.org/officeDocument/2006/relationships/hyperlink" Target="https://learn.microsoft.com/windows-server/networking/technologies/ipam/role-based-access-control" TargetMode="External"/><Relationship Id="rId7" Type="http://schemas.openxmlformats.org/officeDocument/2006/relationships/hyperlink" Target="https://www.youtube.com/watch?v=B2-8wrF9Okc" TargetMode="External"/><Relationship Id="rId12" Type="http://schemas.openxmlformats.org/officeDocument/2006/relationships/hyperlink" Target="https://cloudblogs.microsoft.com/powerplatform/2023/03/16/power-platform-is-leading-a-new-era-of-ai-generated-low-code-app-development/" TargetMode="External"/><Relationship Id="rId17" Type="http://schemas.openxmlformats.org/officeDocument/2006/relationships/hyperlink" Target="https://privacy.microsoft.com/privacystatement" TargetMode="External"/><Relationship Id="rId2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 Type="http://schemas.openxmlformats.org/officeDocument/2006/relationships/notesSlide" Target="../notesSlides/notesSlide22.xml"/><Relationship Id="rId16" Type="http://schemas.openxmlformats.org/officeDocument/2006/relationships/hyperlink" Target="https://privacy.microsoft.com/" TargetMode="External"/><Relationship Id="rId20" Type="http://schemas.openxmlformats.org/officeDocument/2006/relationships/hyperlink" Target="https://learn.microsoft.com/legal/cognitive-services/openai/data-privacy" TargetMode="External"/><Relationship Id="rId1" Type="http://schemas.openxmlformats.org/officeDocument/2006/relationships/slideLayout" Target="../slideLayouts/slideLayout20.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blogs.microsoft.com/blog/2023/03/06/introducing-microsoft-dynamics-365-copilot/" TargetMode="External"/><Relationship Id="rId24" Type="http://schemas.openxmlformats.org/officeDocument/2006/relationships/hyperlink" Target="https://learn.microsoft.com/compliance/assurance/assurance-microsoft-365-isolation-controls?view=o365-worldwide"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techcommunity.microsoft.com/t5/microsoft-stream-blog/introducing-copilot-in-microsoft-stream/ba-p/3929109" TargetMode="External"/><Relationship Id="rId23" Type="http://schemas.openxmlformats.org/officeDocument/2006/relationships/hyperlink" Target="https://learn.microsoft.com/microsoft-365/compliance/customer-lockbox-requests?view=o365-worldwide"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pilot/microsoft-365-copilot-privacy"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github.blog/2023-03-22-github-copilot-x-the-ai-powered-developer-experience/" TargetMode="External"/><Relationship Id="rId22" Type="http://schemas.openxmlformats.org/officeDocument/2006/relationships/hyperlink" Target="https://learn.microsoft.com/SharePoint/sites/user-permissions-and-permission-level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aka.ms/May25WhitePaper" TargetMode="External"/><Relationship Id="rId2" Type="http://schemas.openxmlformats.org/officeDocument/2006/relationships/notesSlide" Target="../notesSlides/notesSlide23.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20.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query.prod.cms.rt.microsoft.com/cms/api/am/binary/RE5cmFl"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learn.microsoft.com/azure/cloud-adoption-framework/innovate/best-practices/trusted-ai"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www.microsoft.com/ai/our-approach?activetab=pivot1:primaryr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techcommunity.microsoft.com/t5/microsoft-365-insider-blog/revamp-and-refine-selected-text-using-draft-with-copilot-in-word/ba-p/422748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dirty="0"/>
              <a:t>Get started with</a:t>
            </a:r>
            <a:br>
              <a:rPr lang="en-US" dirty="0"/>
            </a:br>
            <a:r>
              <a:rPr lang="en-US" dirty="0"/>
              <a:t>Microsoft 365 Copilot in Word</a:t>
            </a:r>
            <a:endParaRPr lang="en-US" i="1" dirty="0">
              <a:solidFill>
                <a:schemeClr val="bg1">
                  <a:lumMod val="65000"/>
                </a:schemeClr>
              </a:solidFill>
            </a:endParaRP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sz="1600" dirty="0"/>
              <a:t>Practical examples and how-</a:t>
            </a:r>
            <a:r>
              <a:rPr lang="en-US" sz="1600" dirty="0" err="1"/>
              <a:t>tos</a:t>
            </a:r>
            <a:endParaRPr lang="en-US" sz="1600" dirty="0"/>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83FF-F7FE-179B-5BC5-B38C13F7F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50EC7-20BA-09D8-17E0-A63E8AD40CBC}"/>
              </a:ext>
            </a:extLst>
          </p:cNvPr>
          <p:cNvSpPr>
            <a:spLocks noGrp="1"/>
          </p:cNvSpPr>
          <p:nvPr>
            <p:ph type="title"/>
          </p:nvPr>
        </p:nvSpPr>
        <p:spPr>
          <a:xfrm>
            <a:off x="588261" y="585216"/>
            <a:ext cx="11011601" cy="1107996"/>
          </a:xfrm>
        </p:spPr>
        <p:txBody>
          <a:bodyPr/>
          <a:lstStyle/>
          <a:p>
            <a:r>
              <a:rPr lang="en-US" dirty="0"/>
              <a:t>Add stock images or generate new images to add to your document</a:t>
            </a:r>
          </a:p>
        </p:txBody>
      </p:sp>
      <p:pic>
        <p:nvPicPr>
          <p:cNvPr id="3" name="Picture 2" descr="A screenshot showing how bespoke Designer images can be added to a Word document from the Word Copilot chat pane.">
            <a:extLst>
              <a:ext uri="{FF2B5EF4-FFF2-40B4-BE49-F238E27FC236}">
                <a16:creationId xmlns:a16="http://schemas.microsoft.com/office/drawing/2014/main" id="{D0192CC5-AD6F-7F3B-7BEB-E5D379C9E078}"/>
              </a:ext>
            </a:extLst>
          </p:cNvPr>
          <p:cNvPicPr>
            <a:picLocks noChangeAspect="1"/>
          </p:cNvPicPr>
          <p:nvPr/>
        </p:nvPicPr>
        <p:blipFill>
          <a:blip r:embed="rId3"/>
          <a:stretch>
            <a:fillRect/>
          </a:stretch>
        </p:blipFill>
        <p:spPr>
          <a:xfrm>
            <a:off x="2013045" y="1890671"/>
            <a:ext cx="7128366" cy="4710355"/>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4" name="Speech Bubble: Rectangle 3" descr="Tip: Generated images via Designer automatically insert with AltText!​">
            <a:extLst>
              <a:ext uri="{FF2B5EF4-FFF2-40B4-BE49-F238E27FC236}">
                <a16:creationId xmlns:a16="http://schemas.microsoft.com/office/drawing/2014/main" id="{92B924AF-62E1-BFFA-483F-BFC31CD8E37C}"/>
              </a:ext>
            </a:extLst>
          </p:cNvPr>
          <p:cNvSpPr/>
          <p:nvPr/>
        </p:nvSpPr>
        <p:spPr>
          <a:xfrm>
            <a:off x="9756325" y="3351951"/>
            <a:ext cx="2225674" cy="762848"/>
          </a:xfrm>
          <a:prstGeom prst="wedgeRectCallout">
            <a:avLst>
              <a:gd name="adj1" fmla="val -87945"/>
              <a:gd name="adj2" fmla="val -2065"/>
            </a:avLst>
          </a:prstGeom>
          <a:solidFill>
            <a:srgbClr val="0078D4"/>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Tip: Generated images via Designer automatically insert with </a:t>
            </a:r>
            <a:r>
              <a:rPr kumimoji="0" lang="en-US" sz="1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AltText</a:t>
            </a: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a:t>
            </a:r>
          </a:p>
        </p:txBody>
      </p:sp>
      <p:sp>
        <p:nvSpPr>
          <p:cNvPr id="5" name="TextBox 4">
            <a:extLst>
              <a:ext uri="{FF2B5EF4-FFF2-40B4-BE49-F238E27FC236}">
                <a16:creationId xmlns:a16="http://schemas.microsoft.com/office/drawing/2014/main" id="{15088481-BDA5-3A7C-0228-76FE639BF7DB}"/>
              </a:ext>
            </a:extLst>
          </p:cNvPr>
          <p:cNvSpPr txBox="1"/>
          <p:nvPr/>
        </p:nvSpPr>
        <p:spPr>
          <a:xfrm>
            <a:off x="9374188" y="6139361"/>
            <a:ext cx="2817812" cy="461665"/>
          </a:xfrm>
          <a:prstGeom prst="rect">
            <a:avLst/>
          </a:prstGeom>
          <a:noFill/>
          <a:ln>
            <a:noFill/>
          </a:ln>
        </p:spPr>
        <p:txBody>
          <a:bodyPr wrap="square">
            <a:spAutoFit/>
          </a:bodyPr>
          <a:lstStyle/>
          <a:p>
            <a:r>
              <a:rPr lang="en-US" sz="1200" dirty="0">
                <a:hlinkClick r:id="rId4"/>
              </a:rPr>
              <a:t>Add an image or banner with Copilot in Word - Microsoft Support</a:t>
            </a:r>
            <a:endParaRPr lang="en-US" sz="1200" dirty="0"/>
          </a:p>
        </p:txBody>
      </p:sp>
    </p:spTree>
    <p:extLst>
      <p:ext uri="{BB962C8B-B14F-4D97-AF65-F5344CB8AC3E}">
        <p14:creationId xmlns:p14="http://schemas.microsoft.com/office/powerpoint/2010/main" val="25816437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02F35C-D621-CB66-2249-2BBF04B29C89}"/>
              </a:ext>
            </a:extLst>
          </p:cNvPr>
          <p:cNvSpPr>
            <a:spLocks noGrp="1"/>
          </p:cNvSpPr>
          <p:nvPr>
            <p:ph type="title"/>
          </p:nvPr>
        </p:nvSpPr>
        <p:spPr/>
        <p:txBody>
          <a:bodyPr/>
          <a:lstStyle/>
          <a:p>
            <a:r>
              <a:rPr lang="en-US" dirty="0"/>
              <a:t>Rewrite content</a:t>
            </a:r>
          </a:p>
        </p:txBody>
      </p:sp>
      <p:sp>
        <p:nvSpPr>
          <p:cNvPr id="5" name="Text Placeholder 4">
            <a:extLst>
              <a:ext uri="{FF2B5EF4-FFF2-40B4-BE49-F238E27FC236}">
                <a16:creationId xmlns:a16="http://schemas.microsoft.com/office/drawing/2014/main" id="{4B3B76B7-9628-EB6A-9C35-9C45A5E78541}"/>
              </a:ext>
            </a:extLst>
          </p:cNvPr>
          <p:cNvSpPr>
            <a:spLocks noGrp="1"/>
          </p:cNvSpPr>
          <p:nvPr>
            <p:ph type="body" sz="quarter" idx="12"/>
          </p:nvPr>
        </p:nvSpPr>
        <p:spPr>
          <a:xfrm>
            <a:off x="582042" y="4215828"/>
            <a:ext cx="4989641" cy="738664"/>
          </a:xfrm>
        </p:spPr>
        <p:txBody>
          <a:bodyPr/>
          <a:lstStyle/>
          <a:p>
            <a:r>
              <a:rPr lang="en-US" dirty="0"/>
              <a:t>Copilot rewrites content in many variations to suit preferred wording and tone in Word</a:t>
            </a:r>
          </a:p>
          <a:p>
            <a:endParaRPr lang="en-US" dirty="0"/>
          </a:p>
        </p:txBody>
      </p:sp>
    </p:spTree>
    <p:extLst>
      <p:ext uri="{BB962C8B-B14F-4D97-AF65-F5344CB8AC3E}">
        <p14:creationId xmlns:p14="http://schemas.microsoft.com/office/powerpoint/2010/main" val="302523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53F0-3426-C7C4-E1A5-2C8DDCBF49F9}"/>
              </a:ext>
            </a:extLst>
          </p:cNvPr>
          <p:cNvSpPr>
            <a:spLocks noGrp="1"/>
          </p:cNvSpPr>
          <p:nvPr>
            <p:ph type="title"/>
          </p:nvPr>
        </p:nvSpPr>
        <p:spPr/>
        <p:txBody>
          <a:bodyPr/>
          <a:lstStyle/>
          <a:p>
            <a:r>
              <a:rPr lang="en-US" dirty="0"/>
              <a:t>Rewrite content and refine with prompts</a:t>
            </a:r>
          </a:p>
        </p:txBody>
      </p:sp>
      <p:pic>
        <p:nvPicPr>
          <p:cNvPr id="3" name="Picture 2" descr="Screenshot of Rewrite dialog open over selected text">
            <a:extLst>
              <a:ext uri="{FF2B5EF4-FFF2-40B4-BE49-F238E27FC236}">
                <a16:creationId xmlns:a16="http://schemas.microsoft.com/office/drawing/2014/main" id="{9D6F9031-761F-8404-4EB2-B92FB52F6773}"/>
              </a:ext>
            </a:extLst>
          </p:cNvPr>
          <p:cNvPicPr>
            <a:picLocks noChangeAspect="1"/>
          </p:cNvPicPr>
          <p:nvPr/>
        </p:nvPicPr>
        <p:blipFill>
          <a:blip r:embed="rId3"/>
          <a:stretch>
            <a:fillRect/>
          </a:stretch>
        </p:blipFill>
        <p:spPr>
          <a:xfrm>
            <a:off x="1372591" y="1308423"/>
            <a:ext cx="5570703" cy="3398815"/>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pic>
        <p:nvPicPr>
          <p:cNvPr id="4" name="Picture 3" descr="Screenshot of fine-tuned rewrite responses over selected text">
            <a:extLst>
              <a:ext uri="{FF2B5EF4-FFF2-40B4-BE49-F238E27FC236}">
                <a16:creationId xmlns:a16="http://schemas.microsoft.com/office/drawing/2014/main" id="{37C44E69-EDC8-FD6A-5E65-B7DBF5DB0139}"/>
              </a:ext>
            </a:extLst>
          </p:cNvPr>
          <p:cNvPicPr>
            <a:picLocks noChangeAspect="1"/>
          </p:cNvPicPr>
          <p:nvPr/>
        </p:nvPicPr>
        <p:blipFill>
          <a:blip r:embed="rId4"/>
          <a:stretch>
            <a:fillRect/>
          </a:stretch>
        </p:blipFill>
        <p:spPr>
          <a:xfrm>
            <a:off x="6398578" y="3243996"/>
            <a:ext cx="4900085" cy="3360711"/>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5" name="Speech Bubble: Rectangle 4" descr="A tip on how to use the prompt to Tip: Refine the rewritten content using the fine-tune prompt field to suit your need and scenario. ">
            <a:extLst>
              <a:ext uri="{FF2B5EF4-FFF2-40B4-BE49-F238E27FC236}">
                <a16:creationId xmlns:a16="http://schemas.microsoft.com/office/drawing/2014/main" id="{E7FB00D9-9889-4FF4-E868-29D4722EA830}"/>
              </a:ext>
            </a:extLst>
          </p:cNvPr>
          <p:cNvSpPr/>
          <p:nvPr/>
        </p:nvSpPr>
        <p:spPr>
          <a:xfrm>
            <a:off x="2437922" y="5909418"/>
            <a:ext cx="3036826" cy="823388"/>
          </a:xfrm>
          <a:prstGeom prst="wedgeRectCallout">
            <a:avLst>
              <a:gd name="adj1" fmla="val 92384"/>
              <a:gd name="adj2" fmla="val -12071"/>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0B0004020202020204" pitchFamily="34" charset="0"/>
                <a:ea typeface="+mn-ea"/>
                <a:cs typeface="+mn-cs"/>
              </a:rPr>
              <a:t>Tip: Refine the rewritten content using the fine-tune prompt field to suit your need and scenario. </a:t>
            </a:r>
          </a:p>
        </p:txBody>
      </p:sp>
    </p:spTree>
    <p:extLst>
      <p:ext uri="{BB962C8B-B14F-4D97-AF65-F5344CB8AC3E}">
        <p14:creationId xmlns:p14="http://schemas.microsoft.com/office/powerpoint/2010/main" val="37019959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605775-FD58-B356-CD0F-159DFA4BD01B}"/>
              </a:ext>
            </a:extLst>
          </p:cNvPr>
          <p:cNvSpPr>
            <a:spLocks noGrp="1"/>
          </p:cNvSpPr>
          <p:nvPr>
            <p:ph type="title"/>
          </p:nvPr>
        </p:nvSpPr>
        <p:spPr>
          <a:xfrm>
            <a:off x="569911" y="2769057"/>
            <a:ext cx="6063195" cy="1231106"/>
          </a:xfrm>
        </p:spPr>
        <p:txBody>
          <a:bodyPr/>
          <a:lstStyle/>
          <a:p>
            <a:r>
              <a:rPr lang="en-US" dirty="0"/>
              <a:t>Visualize text as tables</a:t>
            </a:r>
          </a:p>
        </p:txBody>
      </p:sp>
      <p:sp>
        <p:nvSpPr>
          <p:cNvPr id="5" name="Text Placeholder 4">
            <a:extLst>
              <a:ext uri="{FF2B5EF4-FFF2-40B4-BE49-F238E27FC236}">
                <a16:creationId xmlns:a16="http://schemas.microsoft.com/office/drawing/2014/main" id="{580248AD-5D0D-DF91-02A8-A547A70CE240}"/>
              </a:ext>
            </a:extLst>
          </p:cNvPr>
          <p:cNvSpPr>
            <a:spLocks noGrp="1"/>
          </p:cNvSpPr>
          <p:nvPr>
            <p:ph type="body" sz="quarter" idx="12"/>
          </p:nvPr>
        </p:nvSpPr>
        <p:spPr>
          <a:xfrm>
            <a:off x="582042" y="4215828"/>
            <a:ext cx="5596336" cy="492443"/>
          </a:xfrm>
        </p:spPr>
        <p:txBody>
          <a:bodyPr/>
          <a:lstStyle/>
          <a:p>
            <a:r>
              <a:rPr lang="en-US" dirty="0"/>
              <a:t>Copilot transforms text content into other formats in Word</a:t>
            </a:r>
          </a:p>
        </p:txBody>
      </p:sp>
    </p:spTree>
    <p:extLst>
      <p:ext uri="{BB962C8B-B14F-4D97-AF65-F5344CB8AC3E}">
        <p14:creationId xmlns:p14="http://schemas.microsoft.com/office/powerpoint/2010/main" val="247549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AA80-0FEF-9BBF-8C6C-CE3756A97A99}"/>
              </a:ext>
            </a:extLst>
          </p:cNvPr>
          <p:cNvSpPr>
            <a:spLocks noGrp="1"/>
          </p:cNvSpPr>
          <p:nvPr>
            <p:ph type="title"/>
          </p:nvPr>
        </p:nvSpPr>
        <p:spPr/>
        <p:txBody>
          <a:bodyPr/>
          <a:lstStyle/>
          <a:p>
            <a:r>
              <a:rPr lang="en-US" dirty="0"/>
              <a:t>Visualize text as a table</a:t>
            </a:r>
          </a:p>
        </p:txBody>
      </p:sp>
      <p:pic>
        <p:nvPicPr>
          <p:cNvPr id="3" name="Picture 2" descr="Screenshot of text selected a user cursor hovering over the visualize as table quick action in the Copilot menu">
            <a:extLst>
              <a:ext uri="{FF2B5EF4-FFF2-40B4-BE49-F238E27FC236}">
                <a16:creationId xmlns:a16="http://schemas.microsoft.com/office/drawing/2014/main" id="{6F318A09-84ED-2C90-AEA6-298B02CAD0DD}"/>
              </a:ext>
            </a:extLst>
          </p:cNvPr>
          <p:cNvPicPr>
            <a:picLocks noChangeAspect="1"/>
          </p:cNvPicPr>
          <p:nvPr/>
        </p:nvPicPr>
        <p:blipFill>
          <a:blip r:embed="rId3">
            <a:extLst>
              <a:ext uri="{28A0092B-C50C-407E-A947-70E740481C1C}">
                <a14:useLocalDpi xmlns:a14="http://schemas.microsoft.com/office/drawing/2010/main" val="0"/>
              </a:ext>
            </a:extLst>
          </a:blip>
          <a:srcRect l="23047" t="10954" r="24720"/>
          <a:stretch/>
        </p:blipFill>
        <p:spPr>
          <a:xfrm>
            <a:off x="429214" y="1371599"/>
            <a:ext cx="5463737" cy="5104343"/>
          </a:xfrm>
          <a:prstGeom prst="rect">
            <a:avLst/>
          </a:prstGeom>
          <a:ln>
            <a:no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56E62078-56CE-E8B1-C5D7-5316602D7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0741" y="3923770"/>
            <a:ext cx="672050" cy="672050"/>
          </a:xfrm>
          <a:prstGeom prst="rect">
            <a:avLst/>
          </a:prstGeom>
          <a:effectLst>
            <a:outerShdw blurRad="50800" dist="381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EE87C777-47AB-E01E-7F6F-8DA616E47315}"/>
              </a:ext>
              <a:ext uri="{C183D7F6-B498-43B3-948B-1728B52AA6E4}">
                <adec:decorative xmlns:adec="http://schemas.microsoft.com/office/drawing/2017/decorative" val="1"/>
              </a:ext>
            </a:extLst>
          </p:cNvPr>
          <p:cNvCxnSpPr>
            <a:cxnSpLocks/>
            <a:stCxn id="3" idx="3"/>
          </p:cNvCxnSpPr>
          <p:nvPr/>
        </p:nvCxnSpPr>
        <p:spPr>
          <a:xfrm>
            <a:off x="5892951" y="3923771"/>
            <a:ext cx="502956" cy="244369"/>
          </a:xfrm>
          <a:prstGeom prst="straightConnector1">
            <a:avLst/>
          </a:prstGeom>
          <a:ln w="38100">
            <a:no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descr="Screenshot of the text converted into a well-formatted table output by Copilot">
            <a:extLst>
              <a:ext uri="{FF2B5EF4-FFF2-40B4-BE49-F238E27FC236}">
                <a16:creationId xmlns:a16="http://schemas.microsoft.com/office/drawing/2014/main" id="{D5A8B55B-7C2C-34AE-20DE-E39641CA5615}"/>
              </a:ext>
            </a:extLst>
          </p:cNvPr>
          <p:cNvPicPr>
            <a:picLocks noChangeAspect="1"/>
          </p:cNvPicPr>
          <p:nvPr/>
        </p:nvPicPr>
        <p:blipFill>
          <a:blip r:embed="rId6"/>
          <a:srcRect l="30125" t="32417" r="31226" b="15291"/>
          <a:stretch/>
        </p:blipFill>
        <p:spPr>
          <a:xfrm>
            <a:off x="6395907" y="2326903"/>
            <a:ext cx="5602012" cy="414903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38419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A47D-9B93-617B-32CC-3FF2B72A8926}"/>
              </a:ext>
            </a:extLst>
          </p:cNvPr>
          <p:cNvSpPr>
            <a:spLocks noGrp="1"/>
          </p:cNvSpPr>
          <p:nvPr>
            <p:ph type="title"/>
          </p:nvPr>
        </p:nvSpPr>
        <p:spPr/>
        <p:txBody>
          <a:bodyPr/>
          <a:lstStyle/>
          <a:p>
            <a:r>
              <a:rPr lang="en-US" dirty="0"/>
              <a:t>Get coaching</a:t>
            </a:r>
          </a:p>
        </p:txBody>
      </p:sp>
      <p:sp>
        <p:nvSpPr>
          <p:cNvPr id="3" name="Text Placeholder 2">
            <a:extLst>
              <a:ext uri="{FF2B5EF4-FFF2-40B4-BE49-F238E27FC236}">
                <a16:creationId xmlns:a16="http://schemas.microsoft.com/office/drawing/2014/main" id="{295FED95-0C7E-7EB5-B7C2-8191B03E69FA}"/>
              </a:ext>
            </a:extLst>
          </p:cNvPr>
          <p:cNvSpPr>
            <a:spLocks noGrp="1"/>
          </p:cNvSpPr>
          <p:nvPr>
            <p:ph type="body" sz="quarter" idx="12"/>
          </p:nvPr>
        </p:nvSpPr>
        <p:spPr>
          <a:xfrm>
            <a:off x="582042" y="4215828"/>
            <a:ext cx="4234263" cy="492443"/>
          </a:xfrm>
        </p:spPr>
        <p:txBody>
          <a:bodyPr/>
          <a:lstStyle/>
          <a:p>
            <a:r>
              <a:rPr lang="en-US" dirty="0"/>
              <a:t>Copilot provides suggestions on high impact ways to improve your writing</a:t>
            </a:r>
          </a:p>
        </p:txBody>
      </p:sp>
    </p:spTree>
    <p:extLst>
      <p:ext uri="{BB962C8B-B14F-4D97-AF65-F5344CB8AC3E}">
        <p14:creationId xmlns:p14="http://schemas.microsoft.com/office/powerpoint/2010/main" val="231631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AD32-BBA2-919B-3134-D2EA342085BF}"/>
              </a:ext>
            </a:extLst>
          </p:cNvPr>
          <p:cNvSpPr>
            <a:spLocks noGrp="1"/>
          </p:cNvSpPr>
          <p:nvPr>
            <p:ph type="title"/>
          </p:nvPr>
        </p:nvSpPr>
        <p:spPr/>
        <p:txBody>
          <a:bodyPr/>
          <a:lstStyle/>
          <a:p>
            <a:r>
              <a:rPr lang="en-US" dirty="0"/>
              <a:t>Get coaching suggestions on selected text</a:t>
            </a:r>
          </a:p>
        </p:txBody>
      </p:sp>
      <p:pic>
        <p:nvPicPr>
          <p:cNvPr id="3" name="Picture 2" descr="Copilot menu over selected text with &quot;Get coaching&quot; selected">
            <a:extLst>
              <a:ext uri="{FF2B5EF4-FFF2-40B4-BE49-F238E27FC236}">
                <a16:creationId xmlns:a16="http://schemas.microsoft.com/office/drawing/2014/main" id="{5E016CB7-7C38-102B-5C1C-4CC81501ABAC}"/>
              </a:ext>
            </a:extLst>
          </p:cNvPr>
          <p:cNvPicPr>
            <a:picLocks noChangeAspect="1"/>
          </p:cNvPicPr>
          <p:nvPr/>
        </p:nvPicPr>
        <p:blipFill>
          <a:blip r:embed="rId3">
            <a:extLst>
              <a:ext uri="{28A0092B-C50C-407E-A947-70E740481C1C}">
                <a14:useLocalDpi xmlns:a14="http://schemas.microsoft.com/office/drawing/2010/main" val="0"/>
              </a:ext>
            </a:extLst>
          </a:blip>
          <a:srcRect l="28232" t="16365" r="26186" b="23137"/>
          <a:stretch/>
        </p:blipFill>
        <p:spPr>
          <a:xfrm>
            <a:off x="975171" y="1435958"/>
            <a:ext cx="4897166" cy="3891548"/>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pic>
        <p:nvPicPr>
          <p:cNvPr id="4" name="Picture 2" descr="Coaching dialog showing three options for improvements to the selected text">
            <a:extLst>
              <a:ext uri="{FF2B5EF4-FFF2-40B4-BE49-F238E27FC236}">
                <a16:creationId xmlns:a16="http://schemas.microsoft.com/office/drawing/2014/main" id="{579FB385-E542-A599-F7E7-C33442ED8D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71" t="16175" r="26583" b="11010"/>
          <a:stretch/>
        </p:blipFill>
        <p:spPr bwMode="auto">
          <a:xfrm>
            <a:off x="6580169" y="1435958"/>
            <a:ext cx="4911226" cy="4748618"/>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5" name="Speech Bubble: Rectangle 4">
            <a:extLst>
              <a:ext uri="{FF2B5EF4-FFF2-40B4-BE49-F238E27FC236}">
                <a16:creationId xmlns:a16="http://schemas.microsoft.com/office/drawing/2014/main" id="{A33A410C-679F-D905-76B0-4DC12A572040}"/>
              </a:ext>
            </a:extLst>
          </p:cNvPr>
          <p:cNvSpPr/>
          <p:nvPr/>
        </p:nvSpPr>
        <p:spPr>
          <a:xfrm>
            <a:off x="3103041" y="5531556"/>
            <a:ext cx="3036826" cy="1143535"/>
          </a:xfrm>
          <a:prstGeom prst="wedgeRectCallout">
            <a:avLst>
              <a:gd name="adj1" fmla="val 82093"/>
              <a:gd name="adj2" fmla="val -112776"/>
            </a:avLst>
          </a:prstGeom>
          <a:solidFill>
            <a:srgbClr val="0078D4"/>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Tip: Select text you want to copy from the Coach output and make changes directly in your document – the dialog won’t dismiss while you make edits to your content. </a:t>
            </a:r>
          </a:p>
        </p:txBody>
      </p:sp>
      <p:sp>
        <p:nvSpPr>
          <p:cNvPr id="6" name="Speech Bubble: Rectangle 5">
            <a:extLst>
              <a:ext uri="{FF2B5EF4-FFF2-40B4-BE49-F238E27FC236}">
                <a16:creationId xmlns:a16="http://schemas.microsoft.com/office/drawing/2014/main" id="{7A7560F1-8ECC-A898-9559-E7C335E22316}"/>
              </a:ext>
            </a:extLst>
          </p:cNvPr>
          <p:cNvSpPr/>
          <p:nvPr/>
        </p:nvSpPr>
        <p:spPr>
          <a:xfrm>
            <a:off x="8385159" y="1780403"/>
            <a:ext cx="3036826" cy="817152"/>
          </a:xfrm>
          <a:prstGeom prst="wedgeRectCallout">
            <a:avLst>
              <a:gd name="adj1" fmla="val -45667"/>
              <a:gd name="adj2" fmla="val 131807"/>
            </a:avLst>
          </a:prstGeom>
          <a:solidFill>
            <a:srgbClr val="0078D4"/>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Tip: View additional suggestions by selecting next to navigate through the suggestion carousel</a:t>
            </a:r>
          </a:p>
        </p:txBody>
      </p:sp>
      <p:sp>
        <p:nvSpPr>
          <p:cNvPr id="8" name="TextBox 7">
            <a:extLst>
              <a:ext uri="{FF2B5EF4-FFF2-40B4-BE49-F238E27FC236}">
                <a16:creationId xmlns:a16="http://schemas.microsoft.com/office/drawing/2014/main" id="{447F9B17-D004-A6F0-40B2-584547EC7657}"/>
              </a:ext>
            </a:extLst>
          </p:cNvPr>
          <p:cNvSpPr txBox="1"/>
          <p:nvPr/>
        </p:nvSpPr>
        <p:spPr>
          <a:xfrm>
            <a:off x="10036223" y="6344355"/>
            <a:ext cx="1700852" cy="369332"/>
          </a:xfrm>
          <a:prstGeom prst="rect">
            <a:avLst/>
          </a:prstGeom>
          <a:noFill/>
        </p:spPr>
        <p:txBody>
          <a:bodyPr wrap="square">
            <a:spAutoFit/>
          </a:bodyPr>
          <a:lstStyle/>
          <a:p>
            <a:r>
              <a:rPr lang="en-US" dirty="0">
                <a:hlinkClick r:id="rId5"/>
              </a:rPr>
              <a:t>Get Coaching</a:t>
            </a:r>
            <a:endParaRPr lang="en-US" dirty="0"/>
          </a:p>
        </p:txBody>
      </p:sp>
    </p:spTree>
    <p:extLst>
      <p:ext uri="{BB962C8B-B14F-4D97-AF65-F5344CB8AC3E}">
        <p14:creationId xmlns:p14="http://schemas.microsoft.com/office/powerpoint/2010/main" val="3071793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C5A1-0767-A992-A2FF-B23C211A343B}"/>
              </a:ext>
            </a:extLst>
          </p:cNvPr>
          <p:cNvSpPr>
            <a:spLocks noGrp="1"/>
          </p:cNvSpPr>
          <p:nvPr>
            <p:ph type="title"/>
          </p:nvPr>
        </p:nvSpPr>
        <p:spPr>
          <a:xfrm>
            <a:off x="569911" y="2769057"/>
            <a:ext cx="3639121" cy="1231106"/>
          </a:xfrm>
        </p:spPr>
        <p:txBody>
          <a:bodyPr/>
          <a:lstStyle/>
          <a:p>
            <a:r>
              <a:rPr lang="en-US" dirty="0"/>
              <a:t>Summarize your content</a:t>
            </a:r>
          </a:p>
        </p:txBody>
      </p:sp>
      <p:sp>
        <p:nvSpPr>
          <p:cNvPr id="3" name="Text Placeholder 2">
            <a:extLst>
              <a:ext uri="{FF2B5EF4-FFF2-40B4-BE49-F238E27FC236}">
                <a16:creationId xmlns:a16="http://schemas.microsoft.com/office/drawing/2014/main" id="{11BF6458-CF07-7E37-ECD4-9B0005703BD0}"/>
              </a:ext>
            </a:extLst>
          </p:cNvPr>
          <p:cNvSpPr>
            <a:spLocks noGrp="1"/>
          </p:cNvSpPr>
          <p:nvPr>
            <p:ph type="body" sz="quarter" idx="12"/>
          </p:nvPr>
        </p:nvSpPr>
        <p:spPr>
          <a:xfrm>
            <a:off x="582042" y="4215828"/>
            <a:ext cx="3962037" cy="492443"/>
          </a:xfrm>
        </p:spPr>
        <p:txBody>
          <a:bodyPr/>
          <a:lstStyle/>
          <a:p>
            <a:r>
              <a:rPr lang="en-US" dirty="0"/>
              <a:t>Copilot can summarize Word documents into key points</a:t>
            </a:r>
          </a:p>
        </p:txBody>
      </p:sp>
    </p:spTree>
    <p:extLst>
      <p:ext uri="{BB962C8B-B14F-4D97-AF65-F5344CB8AC3E}">
        <p14:creationId xmlns:p14="http://schemas.microsoft.com/office/powerpoint/2010/main" val="298798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F8AC-4733-7586-7DA2-F6753100BDCE}"/>
              </a:ext>
            </a:extLst>
          </p:cNvPr>
          <p:cNvSpPr>
            <a:spLocks noGrp="1"/>
          </p:cNvSpPr>
          <p:nvPr>
            <p:ph type="title"/>
          </p:nvPr>
        </p:nvSpPr>
        <p:spPr/>
        <p:txBody>
          <a:bodyPr/>
          <a:lstStyle/>
          <a:p>
            <a:r>
              <a:rPr lang="en-US" dirty="0"/>
              <a:t>View and use the automatic summary</a:t>
            </a:r>
          </a:p>
        </p:txBody>
      </p:sp>
      <p:pic>
        <p:nvPicPr>
          <p:cNvPr id="3" name="Picture 2" descr="Sceenshot of a document opened with a partially collapsed automatically generated summary visible above the document">
            <a:extLst>
              <a:ext uri="{FF2B5EF4-FFF2-40B4-BE49-F238E27FC236}">
                <a16:creationId xmlns:a16="http://schemas.microsoft.com/office/drawing/2014/main" id="{AAFA0B1C-EC34-B890-5CD2-7779CA899DB1}"/>
              </a:ext>
            </a:extLst>
          </p:cNvPr>
          <p:cNvPicPr>
            <a:picLocks noChangeAspect="1"/>
          </p:cNvPicPr>
          <p:nvPr/>
        </p:nvPicPr>
        <p:blipFill>
          <a:blip r:embed="rId3">
            <a:extLst>
              <a:ext uri="{28A0092B-C50C-407E-A947-70E740481C1C}">
                <a14:useLocalDpi xmlns:a14="http://schemas.microsoft.com/office/drawing/2010/main" val="0"/>
              </a:ext>
            </a:extLst>
          </a:blip>
          <a:srcRect l="17863" t="13567" r="16966" b="31930"/>
          <a:stretch/>
        </p:blipFill>
        <p:spPr>
          <a:xfrm>
            <a:off x="273905" y="1683172"/>
            <a:ext cx="5741176" cy="3003264"/>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pic>
        <p:nvPicPr>
          <p:cNvPr id="4" name="Picture 3" descr="Sceenshot of a document opened with a fully expanded automatically generated summary visible above the document">
            <a:extLst>
              <a:ext uri="{FF2B5EF4-FFF2-40B4-BE49-F238E27FC236}">
                <a16:creationId xmlns:a16="http://schemas.microsoft.com/office/drawing/2014/main" id="{FB198792-BFF7-7AA6-3B24-1F1FEC58291E}"/>
              </a:ext>
            </a:extLst>
          </p:cNvPr>
          <p:cNvPicPr>
            <a:picLocks noChangeAspect="1"/>
          </p:cNvPicPr>
          <p:nvPr/>
        </p:nvPicPr>
        <p:blipFill>
          <a:blip r:embed="rId4">
            <a:extLst>
              <a:ext uri="{28A0092B-C50C-407E-A947-70E740481C1C}">
                <a14:useLocalDpi xmlns:a14="http://schemas.microsoft.com/office/drawing/2010/main" val="0"/>
              </a:ext>
            </a:extLst>
          </a:blip>
          <a:srcRect l="21087" t="13565" r="16558" b="8314"/>
          <a:stretch/>
        </p:blipFill>
        <p:spPr>
          <a:xfrm>
            <a:off x="6248400" y="1987972"/>
            <a:ext cx="5539645" cy="4341218"/>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5" name="Speech Bubble: Rectangle 4" descr="A tip on how to Select Open in Chat to continue to work with the summary or ask additional questions in the Chat pane​">
            <a:extLst>
              <a:ext uri="{FF2B5EF4-FFF2-40B4-BE49-F238E27FC236}">
                <a16:creationId xmlns:a16="http://schemas.microsoft.com/office/drawing/2014/main" id="{69D7ADF8-E265-7C64-637C-57277044EDD1}"/>
              </a:ext>
            </a:extLst>
          </p:cNvPr>
          <p:cNvSpPr/>
          <p:nvPr/>
        </p:nvSpPr>
        <p:spPr>
          <a:xfrm>
            <a:off x="2906775" y="5120105"/>
            <a:ext cx="3036826" cy="968275"/>
          </a:xfrm>
          <a:prstGeom prst="wedgeRectCallout">
            <a:avLst>
              <a:gd name="adj1" fmla="val 89964"/>
              <a:gd name="adj2" fmla="val -79503"/>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Tip: Select Open in Chat to continue to work with the summary or ask additional questions in the Chat pane</a:t>
            </a:r>
          </a:p>
        </p:txBody>
      </p:sp>
      <p:sp>
        <p:nvSpPr>
          <p:cNvPr id="7" name="TextBox 6">
            <a:extLst>
              <a:ext uri="{FF2B5EF4-FFF2-40B4-BE49-F238E27FC236}">
                <a16:creationId xmlns:a16="http://schemas.microsoft.com/office/drawing/2014/main" id="{237605DF-5974-1C80-78AE-54D75F2EF197}"/>
              </a:ext>
            </a:extLst>
          </p:cNvPr>
          <p:cNvSpPr txBox="1"/>
          <p:nvPr/>
        </p:nvSpPr>
        <p:spPr>
          <a:xfrm>
            <a:off x="9626790" y="6379879"/>
            <a:ext cx="2628900" cy="369332"/>
          </a:xfrm>
          <a:prstGeom prst="rect">
            <a:avLst/>
          </a:prstGeom>
          <a:noFill/>
        </p:spPr>
        <p:txBody>
          <a:bodyPr wrap="square">
            <a:spAutoFit/>
          </a:bodyPr>
          <a:lstStyle/>
          <a:p>
            <a:r>
              <a:rPr lang="en-US" dirty="0">
                <a:hlinkClick r:id="rId5"/>
              </a:rPr>
              <a:t>Generate a summary</a:t>
            </a:r>
            <a:r>
              <a:rPr lang="en-US" dirty="0"/>
              <a:t> </a:t>
            </a:r>
          </a:p>
        </p:txBody>
      </p:sp>
    </p:spTree>
    <p:extLst>
      <p:ext uri="{BB962C8B-B14F-4D97-AF65-F5344CB8AC3E}">
        <p14:creationId xmlns:p14="http://schemas.microsoft.com/office/powerpoint/2010/main" val="14944986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CFCF-CD3A-A4FE-7158-17F617719CBC}"/>
              </a:ext>
            </a:extLst>
          </p:cNvPr>
          <p:cNvSpPr>
            <a:spLocks noGrp="1"/>
          </p:cNvSpPr>
          <p:nvPr>
            <p:ph type="title"/>
          </p:nvPr>
        </p:nvSpPr>
        <p:spPr>
          <a:xfrm>
            <a:off x="588261" y="585216"/>
            <a:ext cx="11011601" cy="1107996"/>
          </a:xfrm>
        </p:spPr>
        <p:txBody>
          <a:bodyPr/>
          <a:lstStyle/>
          <a:p>
            <a:r>
              <a:rPr lang="en-US" dirty="0"/>
              <a:t>Ask Copilot for a summary or create a summary when sharing a document</a:t>
            </a:r>
          </a:p>
        </p:txBody>
      </p:sp>
      <p:pic>
        <p:nvPicPr>
          <p:cNvPr id="3" name="Picture 2" descr="GIF of Word Copilot chat pane open, with a user asking for a summary of the document and getting that summary in the Chat pane">
            <a:extLst>
              <a:ext uri="{FF2B5EF4-FFF2-40B4-BE49-F238E27FC236}">
                <a16:creationId xmlns:a16="http://schemas.microsoft.com/office/drawing/2014/main" id="{2FCA4FA9-108C-12E4-3092-733E3FA78899}"/>
              </a:ext>
            </a:extLst>
          </p:cNvPr>
          <p:cNvPicPr>
            <a:picLocks noChangeAspect="1"/>
          </p:cNvPicPr>
          <p:nvPr/>
        </p:nvPicPr>
        <p:blipFill>
          <a:blip r:embed="rId3">
            <a:extLst>
              <a:ext uri="{28A0092B-C50C-407E-A947-70E740481C1C}">
                <a14:useLocalDpi xmlns:a14="http://schemas.microsoft.com/office/drawing/2010/main" val="0"/>
              </a:ext>
            </a:extLst>
          </a:blip>
          <a:srcRect l="25799" t="14279"/>
          <a:stretch/>
        </p:blipFill>
        <p:spPr>
          <a:xfrm>
            <a:off x="2492809" y="1805721"/>
            <a:ext cx="7206381" cy="4682947"/>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C97C32A-C296-0073-2900-0CA3A0C01BAF}"/>
              </a:ext>
            </a:extLst>
          </p:cNvPr>
          <p:cNvSpPr txBox="1"/>
          <p:nvPr/>
        </p:nvSpPr>
        <p:spPr>
          <a:xfrm>
            <a:off x="7693490" y="6488668"/>
            <a:ext cx="4547879" cy="369332"/>
          </a:xfrm>
          <a:prstGeom prst="rect">
            <a:avLst/>
          </a:prstGeom>
          <a:noFill/>
        </p:spPr>
        <p:txBody>
          <a:bodyPr wrap="square">
            <a:spAutoFit/>
          </a:bodyPr>
          <a:lstStyle/>
          <a:p>
            <a:r>
              <a:rPr lang="en-US" dirty="0">
                <a:hlinkClick r:id="rId4"/>
              </a:rPr>
              <a:t>Summarize Word documents with Copilot</a:t>
            </a:r>
            <a:endParaRPr lang="en-US" dirty="0"/>
          </a:p>
        </p:txBody>
      </p:sp>
    </p:spTree>
    <p:extLst>
      <p:ext uri="{BB962C8B-B14F-4D97-AF65-F5344CB8AC3E}">
        <p14:creationId xmlns:p14="http://schemas.microsoft.com/office/powerpoint/2010/main" val="11063255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D509-E1F9-5879-8A91-FEA7239ADD6B}"/>
              </a:ext>
            </a:extLst>
          </p:cNvPr>
          <p:cNvSpPr>
            <a:spLocks noGrp="1"/>
          </p:cNvSpPr>
          <p:nvPr>
            <p:ph type="title"/>
          </p:nvPr>
        </p:nvSpPr>
        <p:spPr/>
        <p:txBody>
          <a:bodyPr/>
          <a:lstStyle/>
          <a:p>
            <a:r>
              <a:rPr lang="en-US" dirty="0"/>
              <a:t>Copilot in Word overview</a:t>
            </a:r>
          </a:p>
        </p:txBody>
      </p:sp>
      <p:sp>
        <p:nvSpPr>
          <p:cNvPr id="3" name="Rectangle 10">
            <a:extLst>
              <a:ext uri="{FF2B5EF4-FFF2-40B4-BE49-F238E27FC236}">
                <a16:creationId xmlns:a16="http://schemas.microsoft.com/office/drawing/2014/main" id="{D3361160-068C-2A51-957C-3D1BC3CF1F9E}"/>
              </a:ext>
              <a:ext uri="{C183D7F6-B498-43B3-948B-1728B52AA6E4}">
                <adec:decorative xmlns:adec="http://schemas.microsoft.com/office/drawing/2017/decorative" val="1"/>
              </a:ext>
            </a:extLst>
          </p:cNvPr>
          <p:cNvSpPr/>
          <p:nvPr/>
        </p:nvSpPr>
        <p:spPr bwMode="white">
          <a:xfrm>
            <a:off x="8119481" y="2042124"/>
            <a:ext cx="1763747" cy="2349073"/>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10">
            <a:extLst>
              <a:ext uri="{FF2B5EF4-FFF2-40B4-BE49-F238E27FC236}">
                <a16:creationId xmlns:a16="http://schemas.microsoft.com/office/drawing/2014/main" id="{8B6D3EC1-DF5A-E27E-1CD8-F4036539A0B2}"/>
              </a:ext>
              <a:ext uri="{C183D7F6-B498-43B3-948B-1728B52AA6E4}">
                <adec:decorative xmlns:adec="http://schemas.microsoft.com/office/drawing/2017/decorative" val="1"/>
              </a:ext>
            </a:extLst>
          </p:cNvPr>
          <p:cNvSpPr/>
          <p:nvPr/>
        </p:nvSpPr>
        <p:spPr bwMode="white">
          <a:xfrm>
            <a:off x="10149380" y="3455979"/>
            <a:ext cx="1763747" cy="2349073"/>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Freeform: Shape 4">
            <a:extLst>
              <a:ext uri="{FF2B5EF4-FFF2-40B4-BE49-F238E27FC236}">
                <a16:creationId xmlns:a16="http://schemas.microsoft.com/office/drawing/2014/main" id="{88A40710-AE9E-90A9-B4F3-33BB44906942}"/>
              </a:ext>
              <a:ext uri="{C183D7F6-B498-43B3-948B-1728B52AA6E4}">
                <adec:decorative xmlns:adec="http://schemas.microsoft.com/office/drawing/2017/decorative" val="1"/>
              </a:ext>
            </a:extLst>
          </p:cNvPr>
          <p:cNvSpPr/>
          <p:nvPr/>
        </p:nvSpPr>
        <p:spPr bwMode="auto">
          <a:xfrm>
            <a:off x="10149739" y="5730262"/>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
        <p:nvSpPr>
          <p:cNvPr id="6" name="Rectangle 10">
            <a:extLst>
              <a:ext uri="{FF2B5EF4-FFF2-40B4-BE49-F238E27FC236}">
                <a16:creationId xmlns:a16="http://schemas.microsoft.com/office/drawing/2014/main" id="{2FD56794-6FC4-8621-A091-0F23E1F8E172}"/>
              </a:ext>
              <a:ext uri="{C183D7F6-B498-43B3-948B-1728B52AA6E4}">
                <adec:decorative xmlns:adec="http://schemas.microsoft.com/office/drawing/2017/decorative" val="1"/>
              </a:ext>
            </a:extLst>
          </p:cNvPr>
          <p:cNvSpPr/>
          <p:nvPr/>
        </p:nvSpPr>
        <p:spPr bwMode="white">
          <a:xfrm>
            <a:off x="6174917" y="2042124"/>
            <a:ext cx="1763747" cy="2349073"/>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Shape 6">
            <a:extLst>
              <a:ext uri="{FF2B5EF4-FFF2-40B4-BE49-F238E27FC236}">
                <a16:creationId xmlns:a16="http://schemas.microsoft.com/office/drawing/2014/main" id="{68861817-3D4D-8BC5-379D-058199D09EE7}"/>
              </a:ext>
              <a:ext uri="{C183D7F6-B498-43B3-948B-1728B52AA6E4}">
                <adec:decorative xmlns:adec="http://schemas.microsoft.com/office/drawing/2017/decorative" val="1"/>
              </a:ext>
            </a:extLst>
          </p:cNvPr>
          <p:cNvSpPr/>
          <p:nvPr/>
        </p:nvSpPr>
        <p:spPr bwMode="auto">
          <a:xfrm>
            <a:off x="6174917" y="4316407"/>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
        <p:nvSpPr>
          <p:cNvPr id="8" name="Rectangle 10">
            <a:extLst>
              <a:ext uri="{FF2B5EF4-FFF2-40B4-BE49-F238E27FC236}">
                <a16:creationId xmlns:a16="http://schemas.microsoft.com/office/drawing/2014/main" id="{B241C6E9-EA39-6CAA-F19D-FEEBC2F9D7A5}"/>
              </a:ext>
              <a:ext uri="{C183D7F6-B498-43B3-948B-1728B52AA6E4}">
                <adec:decorative xmlns:adec="http://schemas.microsoft.com/office/drawing/2017/decorative" val="1"/>
              </a:ext>
            </a:extLst>
          </p:cNvPr>
          <p:cNvSpPr/>
          <p:nvPr/>
        </p:nvSpPr>
        <p:spPr bwMode="white">
          <a:xfrm>
            <a:off x="2337756" y="2042129"/>
            <a:ext cx="1763747" cy="2349076"/>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Freeform: Shape 8">
            <a:extLst>
              <a:ext uri="{FF2B5EF4-FFF2-40B4-BE49-F238E27FC236}">
                <a16:creationId xmlns:a16="http://schemas.microsoft.com/office/drawing/2014/main" id="{EA958B81-6A4C-4102-93F7-5AAA831FCD1E}"/>
              </a:ext>
              <a:ext uri="{C183D7F6-B498-43B3-948B-1728B52AA6E4}">
                <adec:decorative xmlns:adec="http://schemas.microsoft.com/office/drawing/2017/decorative" val="1"/>
              </a:ext>
            </a:extLst>
          </p:cNvPr>
          <p:cNvSpPr/>
          <p:nvPr/>
        </p:nvSpPr>
        <p:spPr bwMode="auto">
          <a:xfrm>
            <a:off x="2337756" y="4316415"/>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
        <p:nvSpPr>
          <p:cNvPr id="10" name="Rectangle 10">
            <a:extLst>
              <a:ext uri="{FF2B5EF4-FFF2-40B4-BE49-F238E27FC236}">
                <a16:creationId xmlns:a16="http://schemas.microsoft.com/office/drawing/2014/main" id="{F9CEC9EE-0FA4-68A4-8F21-1072DA5F3A35}"/>
              </a:ext>
              <a:ext uri="{C183D7F6-B498-43B3-948B-1728B52AA6E4}">
                <adec:decorative xmlns:adec="http://schemas.microsoft.com/office/drawing/2017/decorative" val="1"/>
              </a:ext>
            </a:extLst>
          </p:cNvPr>
          <p:cNvSpPr/>
          <p:nvPr/>
        </p:nvSpPr>
        <p:spPr bwMode="white">
          <a:xfrm>
            <a:off x="419176" y="2042129"/>
            <a:ext cx="1763747" cy="2349076"/>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33CCBF50-D36F-876E-FDD9-4A84529ED72D}"/>
              </a:ext>
              <a:ext uri="{C183D7F6-B498-43B3-948B-1728B52AA6E4}">
                <adec:decorative xmlns:adec="http://schemas.microsoft.com/office/drawing/2017/decorative" val="1"/>
              </a:ext>
            </a:extLst>
          </p:cNvPr>
          <p:cNvSpPr/>
          <p:nvPr/>
        </p:nvSpPr>
        <p:spPr bwMode="auto">
          <a:xfrm>
            <a:off x="419176" y="4316415"/>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Segoe UI" pitchFamily="34" charset="0"/>
              </a:rPr>
              <a:t>5</a:t>
            </a:r>
          </a:p>
        </p:txBody>
      </p:sp>
      <p:sp>
        <p:nvSpPr>
          <p:cNvPr id="12" name="Rectangle 10">
            <a:extLst>
              <a:ext uri="{FF2B5EF4-FFF2-40B4-BE49-F238E27FC236}">
                <a16:creationId xmlns:a16="http://schemas.microsoft.com/office/drawing/2014/main" id="{B2975D4A-4E28-0766-577B-8A4A74DC91BD}"/>
              </a:ext>
              <a:ext uri="{C183D7F6-B498-43B3-948B-1728B52AA6E4}">
                <adec:decorative xmlns:adec="http://schemas.microsoft.com/office/drawing/2017/decorative" val="1"/>
              </a:ext>
            </a:extLst>
          </p:cNvPr>
          <p:cNvSpPr/>
          <p:nvPr/>
        </p:nvSpPr>
        <p:spPr bwMode="white">
          <a:xfrm>
            <a:off x="4256337" y="2042130"/>
            <a:ext cx="1763747" cy="2349076"/>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Freeform: Shape 12">
            <a:extLst>
              <a:ext uri="{FF2B5EF4-FFF2-40B4-BE49-F238E27FC236}">
                <a16:creationId xmlns:a16="http://schemas.microsoft.com/office/drawing/2014/main" id="{DFB2B215-6CE6-0E6D-222A-21BF365E3597}"/>
              </a:ext>
              <a:ext uri="{C183D7F6-B498-43B3-948B-1728B52AA6E4}">
                <adec:decorative xmlns:adec="http://schemas.microsoft.com/office/drawing/2017/decorative" val="1"/>
              </a:ext>
            </a:extLst>
          </p:cNvPr>
          <p:cNvSpPr/>
          <p:nvPr/>
        </p:nvSpPr>
        <p:spPr bwMode="auto">
          <a:xfrm>
            <a:off x="4256337" y="4316415"/>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
        <p:nvSpPr>
          <p:cNvPr id="14" name="Rectangle 10">
            <a:extLst>
              <a:ext uri="{FF2B5EF4-FFF2-40B4-BE49-F238E27FC236}">
                <a16:creationId xmlns:a16="http://schemas.microsoft.com/office/drawing/2014/main" id="{0AFC4E3C-EAF0-7801-ECC5-805CACD0EE07}"/>
              </a:ext>
              <a:ext uri="{C183D7F6-B498-43B3-948B-1728B52AA6E4}">
                <adec:decorative xmlns:adec="http://schemas.microsoft.com/office/drawing/2017/decorative" val="1"/>
              </a:ext>
            </a:extLst>
          </p:cNvPr>
          <p:cNvSpPr/>
          <p:nvPr/>
        </p:nvSpPr>
        <p:spPr bwMode="white">
          <a:xfrm>
            <a:off x="10136145" y="61038"/>
            <a:ext cx="1763747" cy="2349073"/>
          </a:xfrm>
          <a:prstGeom prst="roundRect">
            <a:avLst>
              <a:gd name="adj" fmla="val 2837"/>
            </a:avLst>
          </a:prstGeom>
          <a:solidFill>
            <a:schemeClr val="bg1"/>
          </a:solidFill>
          <a:ln>
            <a:solidFill>
              <a:schemeClr val="bg1"/>
            </a:solidFill>
          </a:ln>
          <a:effectLst>
            <a:outerShdw blurRad="343645" dist="295501" dir="2700000" algn="tl" rotWithShape="0">
              <a:schemeClr val="bg1">
                <a:lumMod val="50000"/>
                <a:alpha val="1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Freeform: Shape 14">
            <a:extLst>
              <a:ext uri="{FF2B5EF4-FFF2-40B4-BE49-F238E27FC236}">
                <a16:creationId xmlns:a16="http://schemas.microsoft.com/office/drawing/2014/main" id="{A8FB3CA5-6BFA-0029-EF04-C45281D0BB3E}"/>
              </a:ext>
              <a:ext uri="{C183D7F6-B498-43B3-948B-1728B52AA6E4}">
                <adec:decorative xmlns:adec="http://schemas.microsoft.com/office/drawing/2017/decorative" val="1"/>
              </a:ext>
            </a:extLst>
          </p:cNvPr>
          <p:cNvSpPr/>
          <p:nvPr/>
        </p:nvSpPr>
        <p:spPr bwMode="auto">
          <a:xfrm>
            <a:off x="10136504" y="2335321"/>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
        <p:nvSpPr>
          <p:cNvPr id="18" name="Text Placeholder 11">
            <a:extLst>
              <a:ext uri="{FF2B5EF4-FFF2-40B4-BE49-F238E27FC236}">
                <a16:creationId xmlns:a16="http://schemas.microsoft.com/office/drawing/2014/main" id="{DFB3560E-9AC7-C08A-8FF9-99DECF478223}"/>
              </a:ext>
              <a:ext uri="{C183D7F6-B498-43B3-948B-1728B52AA6E4}">
                <adec:decorative xmlns:adec="http://schemas.microsoft.com/office/drawing/2017/decorative" val="0"/>
              </a:ext>
            </a:extLst>
          </p:cNvPr>
          <p:cNvSpPr txBox="1">
            <a:spLocks/>
          </p:cNvSpPr>
          <p:nvPr/>
        </p:nvSpPr>
        <p:spPr>
          <a:xfrm>
            <a:off x="438003" y="2259634"/>
            <a:ext cx="1715745" cy="230832"/>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Draft &amp; selections</a:t>
            </a:r>
          </a:p>
        </p:txBody>
      </p:sp>
      <p:pic>
        <p:nvPicPr>
          <p:cNvPr id="19" name="Picture 18" descr="An example of Word Copilot's prompt and related quick actions">
            <a:extLst>
              <a:ext uri="{FF2B5EF4-FFF2-40B4-BE49-F238E27FC236}">
                <a16:creationId xmlns:a16="http://schemas.microsoft.com/office/drawing/2014/main" id="{0938A0F6-C812-E384-067F-3DB3724CCFAE}"/>
              </a:ext>
              <a:ext uri="{C183D7F6-B498-43B3-948B-1728B52AA6E4}">
                <adec:decorative xmlns:adec="http://schemas.microsoft.com/office/drawing/2017/decorative" val="0"/>
              </a:ext>
            </a:extLst>
          </p:cNvPr>
          <p:cNvPicPr>
            <a:picLocks noChangeAspect="1"/>
          </p:cNvPicPr>
          <p:nvPr/>
        </p:nvPicPr>
        <p:blipFill>
          <a:blip r:embed="rId3"/>
          <a:srcRect r="38518"/>
          <a:stretch/>
        </p:blipFill>
        <p:spPr>
          <a:xfrm>
            <a:off x="413410" y="2967607"/>
            <a:ext cx="1763747" cy="1126346"/>
          </a:xfrm>
          <a:prstGeom prst="rect">
            <a:avLst/>
          </a:prstGeom>
        </p:spPr>
      </p:pic>
      <p:sp>
        <p:nvSpPr>
          <p:cNvPr id="20" name="TextBox 19">
            <a:extLst>
              <a:ext uri="{FF2B5EF4-FFF2-40B4-BE49-F238E27FC236}">
                <a16:creationId xmlns:a16="http://schemas.microsoft.com/office/drawing/2014/main" id="{667A05C9-D012-9DDB-276B-BBD12942C524}"/>
              </a:ext>
              <a:ext uri="{C183D7F6-B498-43B3-948B-1728B52AA6E4}">
                <adec:decorative xmlns:adec="http://schemas.microsoft.com/office/drawing/2017/decorative" val="0"/>
              </a:ext>
            </a:extLst>
          </p:cNvPr>
          <p:cNvSpPr txBox="1"/>
          <p:nvPr/>
        </p:nvSpPr>
        <p:spPr>
          <a:xfrm>
            <a:off x="401641" y="4613667"/>
            <a:ext cx="176374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Kick start content generation in a formatted and structured way, draft content to insert into an existing document, or select content to elaborate on or update it</a:t>
            </a:r>
          </a:p>
        </p:txBody>
      </p:sp>
      <p:sp>
        <p:nvSpPr>
          <p:cNvPr id="21" name="Text Placeholder 11">
            <a:extLst>
              <a:ext uri="{FF2B5EF4-FFF2-40B4-BE49-F238E27FC236}">
                <a16:creationId xmlns:a16="http://schemas.microsoft.com/office/drawing/2014/main" id="{E7C334D7-FC7F-7E26-76AB-8AB9451CA57B}"/>
              </a:ext>
              <a:ext uri="{C183D7F6-B498-43B3-948B-1728B52AA6E4}">
                <adec:decorative xmlns:adec="http://schemas.microsoft.com/office/drawing/2017/decorative" val="0"/>
              </a:ext>
            </a:extLst>
          </p:cNvPr>
          <p:cNvSpPr txBox="1">
            <a:spLocks/>
          </p:cNvSpPr>
          <p:nvPr/>
        </p:nvSpPr>
        <p:spPr>
          <a:xfrm>
            <a:off x="2361755" y="2259634"/>
            <a:ext cx="1715745" cy="230832"/>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Rewrite content</a:t>
            </a:r>
          </a:p>
        </p:txBody>
      </p:sp>
      <p:pic>
        <p:nvPicPr>
          <p:cNvPr id="22" name="Picture 21" descr="Word Copilot's Rewrite user experience example">
            <a:extLst>
              <a:ext uri="{FF2B5EF4-FFF2-40B4-BE49-F238E27FC236}">
                <a16:creationId xmlns:a16="http://schemas.microsoft.com/office/drawing/2014/main" id="{8CAEF427-8346-E920-0FFF-7E4104349D91}"/>
              </a:ext>
              <a:ext uri="{C183D7F6-B498-43B3-948B-1728B52AA6E4}">
                <adec:decorative xmlns:adec="http://schemas.microsoft.com/office/drawing/2017/decorative" val="0"/>
              </a:ext>
            </a:extLst>
          </p:cNvPr>
          <p:cNvPicPr>
            <a:picLocks noChangeAspect="1"/>
          </p:cNvPicPr>
          <p:nvPr/>
        </p:nvPicPr>
        <p:blipFill>
          <a:blip r:embed="rId4"/>
          <a:srcRect r="32877"/>
          <a:stretch/>
        </p:blipFill>
        <p:spPr>
          <a:xfrm>
            <a:off x="2368508" y="2967607"/>
            <a:ext cx="1745871" cy="1034585"/>
          </a:xfrm>
          <a:prstGeom prst="rect">
            <a:avLst/>
          </a:prstGeom>
        </p:spPr>
      </p:pic>
      <p:sp>
        <p:nvSpPr>
          <p:cNvPr id="23" name="TextBox 22">
            <a:extLst>
              <a:ext uri="{FF2B5EF4-FFF2-40B4-BE49-F238E27FC236}">
                <a16:creationId xmlns:a16="http://schemas.microsoft.com/office/drawing/2014/main" id="{2D9A4813-59CB-85A6-C3A7-17E14322CA72}"/>
              </a:ext>
              <a:ext uri="{C183D7F6-B498-43B3-948B-1728B52AA6E4}">
                <adec:decorative xmlns:adec="http://schemas.microsoft.com/office/drawing/2017/decorative" val="0"/>
              </a:ext>
            </a:extLst>
          </p:cNvPr>
          <p:cNvSpPr txBox="1"/>
          <p:nvPr/>
        </p:nvSpPr>
        <p:spPr>
          <a:xfrm>
            <a:off x="2337755" y="4652139"/>
            <a:ext cx="17637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Get suggestions for how to rewrite any text</a:t>
            </a:r>
          </a:p>
        </p:txBody>
      </p:sp>
      <p:sp>
        <p:nvSpPr>
          <p:cNvPr id="24" name="Text Placeholder 11">
            <a:extLst>
              <a:ext uri="{FF2B5EF4-FFF2-40B4-BE49-F238E27FC236}">
                <a16:creationId xmlns:a16="http://schemas.microsoft.com/office/drawing/2014/main" id="{13B7D6CA-BCD4-E529-50B4-0E3CBBF61DD4}"/>
              </a:ext>
              <a:ext uri="{C183D7F6-B498-43B3-948B-1728B52AA6E4}">
                <adec:decorative xmlns:adec="http://schemas.microsoft.com/office/drawing/2017/decorative" val="0"/>
              </a:ext>
            </a:extLst>
          </p:cNvPr>
          <p:cNvSpPr txBox="1">
            <a:spLocks/>
          </p:cNvSpPr>
          <p:nvPr/>
        </p:nvSpPr>
        <p:spPr>
          <a:xfrm>
            <a:off x="4280337" y="2144218"/>
            <a:ext cx="1715745" cy="461665"/>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Visualize texts as a tables and lists</a:t>
            </a:r>
          </a:p>
        </p:txBody>
      </p:sp>
      <p:pic>
        <p:nvPicPr>
          <p:cNvPr id="25" name="Picture 24" descr="An example of Word Copilot's visualisation of text in a table">
            <a:extLst>
              <a:ext uri="{FF2B5EF4-FFF2-40B4-BE49-F238E27FC236}">
                <a16:creationId xmlns:a16="http://schemas.microsoft.com/office/drawing/2014/main" id="{84AD0487-F1A4-AB54-A7FE-F8010C76A6EE}"/>
              </a:ext>
              <a:ext uri="{C183D7F6-B498-43B3-948B-1728B52AA6E4}">
                <adec:decorative xmlns:adec="http://schemas.microsoft.com/office/drawing/2017/decorative" val="0"/>
              </a:ext>
            </a:extLst>
          </p:cNvPr>
          <p:cNvPicPr>
            <a:picLocks noChangeAspect="1"/>
          </p:cNvPicPr>
          <p:nvPr/>
        </p:nvPicPr>
        <p:blipFill rotWithShape="1">
          <a:blip r:embed="rId5"/>
          <a:srcRect l="7477" t="7382" r="20439"/>
          <a:stretch/>
        </p:blipFill>
        <p:spPr>
          <a:xfrm>
            <a:off x="4255977" y="2757971"/>
            <a:ext cx="1777341" cy="1544954"/>
          </a:xfrm>
          <a:prstGeom prst="rect">
            <a:avLst/>
          </a:prstGeom>
        </p:spPr>
      </p:pic>
      <p:sp>
        <p:nvSpPr>
          <p:cNvPr id="26" name="TextBox 25">
            <a:extLst>
              <a:ext uri="{FF2B5EF4-FFF2-40B4-BE49-F238E27FC236}">
                <a16:creationId xmlns:a16="http://schemas.microsoft.com/office/drawing/2014/main" id="{23AEAB17-06EB-FBD0-A051-EC04B18D23C7}"/>
              </a:ext>
              <a:ext uri="{C183D7F6-B498-43B3-948B-1728B52AA6E4}">
                <adec:decorative xmlns:adec="http://schemas.microsoft.com/office/drawing/2017/decorative" val="0"/>
              </a:ext>
            </a:extLst>
          </p:cNvPr>
          <p:cNvSpPr txBox="1"/>
          <p:nvPr/>
        </p:nvSpPr>
        <p:spPr>
          <a:xfrm>
            <a:off x="4244681" y="4652138"/>
            <a:ext cx="17637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Transform content from text format to a table</a:t>
            </a:r>
          </a:p>
        </p:txBody>
      </p:sp>
      <p:sp>
        <p:nvSpPr>
          <p:cNvPr id="27" name="Text Placeholder 11">
            <a:extLst>
              <a:ext uri="{FF2B5EF4-FFF2-40B4-BE49-F238E27FC236}">
                <a16:creationId xmlns:a16="http://schemas.microsoft.com/office/drawing/2014/main" id="{6C51B957-7D96-70FD-B50A-3370B531299F}"/>
              </a:ext>
              <a:ext uri="{C183D7F6-B498-43B3-948B-1728B52AA6E4}">
                <adec:decorative xmlns:adec="http://schemas.microsoft.com/office/drawing/2017/decorative" val="0"/>
              </a:ext>
            </a:extLst>
          </p:cNvPr>
          <p:cNvSpPr txBox="1">
            <a:spLocks/>
          </p:cNvSpPr>
          <p:nvPr/>
        </p:nvSpPr>
        <p:spPr>
          <a:xfrm>
            <a:off x="6194799" y="2170916"/>
            <a:ext cx="1715745" cy="461665"/>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Document content grounding</a:t>
            </a:r>
          </a:p>
        </p:txBody>
      </p:sp>
      <p:pic>
        <p:nvPicPr>
          <p:cNvPr id="28" name="Picture 27" descr="An example of how to reference a file in Word Copilot">
            <a:extLst>
              <a:ext uri="{FF2B5EF4-FFF2-40B4-BE49-F238E27FC236}">
                <a16:creationId xmlns:a16="http://schemas.microsoft.com/office/drawing/2014/main" id="{EC943BBC-BDDA-1887-F68B-1E74F69D7AC3}"/>
              </a:ext>
              <a:ext uri="{C183D7F6-B498-43B3-948B-1728B52AA6E4}">
                <adec:decorative xmlns:adec="http://schemas.microsoft.com/office/drawing/2017/decorative" val="0"/>
              </a:ext>
            </a:extLst>
          </p:cNvPr>
          <p:cNvPicPr>
            <a:picLocks noChangeAspect="1"/>
          </p:cNvPicPr>
          <p:nvPr/>
        </p:nvPicPr>
        <p:blipFill rotWithShape="1">
          <a:blip r:embed="rId6"/>
          <a:srcRect t="2046" r="30545" b="5850"/>
          <a:stretch/>
        </p:blipFill>
        <p:spPr>
          <a:xfrm>
            <a:off x="6171918" y="2757970"/>
            <a:ext cx="1766746" cy="1536391"/>
          </a:xfrm>
          <a:prstGeom prst="rect">
            <a:avLst/>
          </a:prstGeom>
        </p:spPr>
      </p:pic>
      <p:sp>
        <p:nvSpPr>
          <p:cNvPr id="29" name="TextBox 28">
            <a:extLst>
              <a:ext uri="{FF2B5EF4-FFF2-40B4-BE49-F238E27FC236}">
                <a16:creationId xmlns:a16="http://schemas.microsoft.com/office/drawing/2014/main" id="{FF11D581-7F2D-3EE6-357C-936DE2F0ACB4}"/>
              </a:ext>
              <a:ext uri="{C183D7F6-B498-43B3-948B-1728B52AA6E4}">
                <adec:decorative xmlns:adec="http://schemas.microsoft.com/office/drawing/2017/decorative" val="0"/>
              </a:ext>
            </a:extLst>
          </p:cNvPr>
          <p:cNvSpPr txBox="1"/>
          <p:nvPr/>
        </p:nvSpPr>
        <p:spPr>
          <a:xfrm>
            <a:off x="6131301" y="4652139"/>
            <a:ext cx="1870279"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Draft with explicit grounding CIQ file support for Word, PPT, PDF, meetings, emails and people (coming soon)</a:t>
            </a:r>
          </a:p>
        </p:txBody>
      </p:sp>
      <p:sp>
        <p:nvSpPr>
          <p:cNvPr id="30" name="Text Placeholder 11">
            <a:extLst>
              <a:ext uri="{FF2B5EF4-FFF2-40B4-BE49-F238E27FC236}">
                <a16:creationId xmlns:a16="http://schemas.microsoft.com/office/drawing/2014/main" id="{672DB0A0-61CB-7FE0-C9B4-4BDCEBF18311}"/>
              </a:ext>
              <a:ext uri="{C183D7F6-B498-43B3-948B-1728B52AA6E4}">
                <adec:decorative xmlns:adec="http://schemas.microsoft.com/office/drawing/2017/decorative" val="0"/>
              </a:ext>
            </a:extLst>
          </p:cNvPr>
          <p:cNvSpPr txBox="1">
            <a:spLocks/>
          </p:cNvSpPr>
          <p:nvPr/>
        </p:nvSpPr>
        <p:spPr>
          <a:xfrm>
            <a:off x="8143481" y="2286332"/>
            <a:ext cx="1715745" cy="230832"/>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Get coaching</a:t>
            </a:r>
          </a:p>
        </p:txBody>
      </p:sp>
      <p:pic>
        <p:nvPicPr>
          <p:cNvPr id="31" name="Picture 2" descr="An example of Word Copilot's coaching user experience">
            <a:extLst>
              <a:ext uri="{FF2B5EF4-FFF2-40B4-BE49-F238E27FC236}">
                <a16:creationId xmlns:a16="http://schemas.microsoft.com/office/drawing/2014/main" id="{E882CE43-3040-362F-6655-CDF4D2B35637}"/>
              </a:ext>
              <a:ext uri="{C183D7F6-B498-43B3-948B-1728B52AA6E4}">
                <adec:decorative xmlns:adec="http://schemas.microsoft.com/office/drawing/2017/decorative" val="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729" t="62732" r="28484" b="1319"/>
          <a:stretch/>
        </p:blipFill>
        <p:spPr bwMode="auto">
          <a:xfrm>
            <a:off x="8126192" y="2658461"/>
            <a:ext cx="1739747" cy="15950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ADAB421-4E43-3F86-5F68-3E43B0A26BBF}"/>
              </a:ext>
              <a:ext uri="{C183D7F6-B498-43B3-948B-1728B52AA6E4}">
                <adec:decorative xmlns:adec="http://schemas.microsoft.com/office/drawing/2017/decorative" val="0"/>
              </a:ext>
            </a:extLst>
          </p:cNvPr>
          <p:cNvSpPr txBox="1"/>
          <p:nvPr/>
        </p:nvSpPr>
        <p:spPr>
          <a:xfrm>
            <a:off x="8185229" y="4652139"/>
            <a:ext cx="17637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Copilot provides suggestions on high impact ways to improve your writing</a:t>
            </a:r>
          </a:p>
        </p:txBody>
      </p:sp>
      <p:sp>
        <p:nvSpPr>
          <p:cNvPr id="33" name="Text Placeholder 11">
            <a:extLst>
              <a:ext uri="{FF2B5EF4-FFF2-40B4-BE49-F238E27FC236}">
                <a16:creationId xmlns:a16="http://schemas.microsoft.com/office/drawing/2014/main" id="{E6E7AB9D-665B-1B05-03B2-E27176EBEA8A}"/>
              </a:ext>
              <a:ext uri="{C183D7F6-B498-43B3-948B-1728B52AA6E4}">
                <adec:decorative xmlns:adec="http://schemas.microsoft.com/office/drawing/2017/decorative" val="0"/>
              </a:ext>
            </a:extLst>
          </p:cNvPr>
          <p:cNvSpPr txBox="1">
            <a:spLocks/>
          </p:cNvSpPr>
          <p:nvPr/>
        </p:nvSpPr>
        <p:spPr>
          <a:xfrm>
            <a:off x="10160145" y="189830"/>
            <a:ext cx="1715745" cy="461665"/>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Ask questions in Chat</a:t>
            </a:r>
          </a:p>
        </p:txBody>
      </p:sp>
      <p:pic>
        <p:nvPicPr>
          <p:cNvPr id="34" name="Picture 33" descr="An example of asking Word Copilot questions in Chat">
            <a:extLst>
              <a:ext uri="{FF2B5EF4-FFF2-40B4-BE49-F238E27FC236}">
                <a16:creationId xmlns:a16="http://schemas.microsoft.com/office/drawing/2014/main" id="{2B4D239B-A8A5-929D-C760-4286827B3F62}"/>
              </a:ext>
              <a:ext uri="{C183D7F6-B498-43B3-948B-1728B52AA6E4}">
                <adec:decorative xmlns:adec="http://schemas.microsoft.com/office/drawing/2017/decorative" val="0"/>
              </a:ext>
            </a:extLst>
          </p:cNvPr>
          <p:cNvPicPr>
            <a:picLocks noChangeAspect="1"/>
          </p:cNvPicPr>
          <p:nvPr/>
        </p:nvPicPr>
        <p:blipFill rotWithShape="1">
          <a:blip r:embed="rId8"/>
          <a:srcRect l="28407" r="1674" b="32595"/>
          <a:stretch/>
        </p:blipFill>
        <p:spPr>
          <a:xfrm>
            <a:off x="10130022" y="776884"/>
            <a:ext cx="1789500" cy="1536391"/>
          </a:xfrm>
          <a:prstGeom prst="rect">
            <a:avLst/>
          </a:prstGeom>
          <a:ln>
            <a:noFill/>
          </a:ln>
        </p:spPr>
      </p:pic>
      <p:sp>
        <p:nvSpPr>
          <p:cNvPr id="35" name="TextBox 34">
            <a:extLst>
              <a:ext uri="{FF2B5EF4-FFF2-40B4-BE49-F238E27FC236}">
                <a16:creationId xmlns:a16="http://schemas.microsoft.com/office/drawing/2014/main" id="{555352F2-B795-04BB-6090-DE2C63C50F61}"/>
              </a:ext>
              <a:ext uri="{C183D7F6-B498-43B3-948B-1728B52AA6E4}">
                <adec:decorative xmlns:adec="http://schemas.microsoft.com/office/drawing/2017/decorative" val="0"/>
              </a:ext>
            </a:extLst>
          </p:cNvPr>
          <p:cNvSpPr txBox="1"/>
          <p:nvPr/>
        </p:nvSpPr>
        <p:spPr>
          <a:xfrm>
            <a:off x="10136145" y="2632581"/>
            <a:ext cx="17637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Ask questions about your document, or broader questions from the graph or web</a:t>
            </a:r>
          </a:p>
        </p:txBody>
      </p:sp>
      <p:sp>
        <p:nvSpPr>
          <p:cNvPr id="36" name="Text Placeholder 11">
            <a:extLst>
              <a:ext uri="{FF2B5EF4-FFF2-40B4-BE49-F238E27FC236}">
                <a16:creationId xmlns:a16="http://schemas.microsoft.com/office/drawing/2014/main" id="{2067359B-12BE-71D5-EC30-2C3876D93642}"/>
              </a:ext>
              <a:ext uri="{C183D7F6-B498-43B3-948B-1728B52AA6E4}">
                <adec:decorative xmlns:adec="http://schemas.microsoft.com/office/drawing/2017/decorative" val="0"/>
              </a:ext>
            </a:extLst>
          </p:cNvPr>
          <p:cNvSpPr txBox="1">
            <a:spLocks/>
          </p:cNvSpPr>
          <p:nvPr/>
        </p:nvSpPr>
        <p:spPr>
          <a:xfrm>
            <a:off x="10173380" y="3673489"/>
            <a:ext cx="1715745" cy="230832"/>
          </a:xfrm>
          <a:prstGeom prst="rect">
            <a:avLst/>
          </a:prstGeom>
        </p:spPr>
        <p:txBody>
          <a:bodyPr vert="horz"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500" b="0" i="0" u="none" strike="noStrike" kern="1200" cap="none" spc="0" normalizeH="0" baseline="0" noProof="0" dirty="0">
                <a:ln>
                  <a:noFill/>
                </a:ln>
                <a:solidFill>
                  <a:srgbClr val="326698"/>
                </a:solidFill>
                <a:effectLst/>
                <a:uLnTx/>
                <a:uFillTx/>
                <a:latin typeface="Segoe UI Semibold" panose="020B0702040204020203" pitchFamily="34" charset="0"/>
                <a:ea typeface="+mn-ea"/>
                <a:cs typeface="Segoe UI Semibold" panose="020B0702040204020203" pitchFamily="34" charset="0"/>
              </a:rPr>
              <a:t>Summarize</a:t>
            </a:r>
          </a:p>
        </p:txBody>
      </p:sp>
      <p:pic>
        <p:nvPicPr>
          <p:cNvPr id="37" name="Picture 36" descr="An example of Word Copilot's Summarization capabilities">
            <a:extLst>
              <a:ext uri="{FF2B5EF4-FFF2-40B4-BE49-F238E27FC236}">
                <a16:creationId xmlns:a16="http://schemas.microsoft.com/office/drawing/2014/main" id="{E74491FB-A82C-C96E-F125-C0775AE34CD9}"/>
              </a:ext>
              <a:ext uri="{C183D7F6-B498-43B3-948B-1728B52AA6E4}">
                <adec:decorative xmlns:adec="http://schemas.microsoft.com/office/drawing/2017/decorative" val="0"/>
              </a:ext>
            </a:extLst>
          </p:cNvPr>
          <p:cNvPicPr>
            <a:picLocks noChangeAspect="1"/>
          </p:cNvPicPr>
          <p:nvPr/>
        </p:nvPicPr>
        <p:blipFill rotWithShape="1">
          <a:blip r:embed="rId9"/>
          <a:srcRect l="29020" t="226" r="1861" b="32157"/>
          <a:stretch/>
        </p:blipFill>
        <p:spPr>
          <a:xfrm>
            <a:off x="10159732" y="4171825"/>
            <a:ext cx="1752624" cy="1544955"/>
          </a:xfrm>
          <a:prstGeom prst="rect">
            <a:avLst/>
          </a:prstGeom>
          <a:effectLst/>
        </p:spPr>
      </p:pic>
      <p:sp>
        <p:nvSpPr>
          <p:cNvPr id="38" name="TextBox 37">
            <a:extLst>
              <a:ext uri="{FF2B5EF4-FFF2-40B4-BE49-F238E27FC236}">
                <a16:creationId xmlns:a16="http://schemas.microsoft.com/office/drawing/2014/main" id="{324BD313-69B3-5B58-ECFC-45293EB51AA9}"/>
              </a:ext>
              <a:ext uri="{C183D7F6-B498-43B3-948B-1728B52AA6E4}">
                <adec:decorative xmlns:adec="http://schemas.microsoft.com/office/drawing/2017/decorative" val="0"/>
              </a:ext>
            </a:extLst>
          </p:cNvPr>
          <p:cNvSpPr txBox="1"/>
          <p:nvPr/>
        </p:nvSpPr>
        <p:spPr>
          <a:xfrm>
            <a:off x="10136504" y="5898729"/>
            <a:ext cx="1880498"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prstClr val="black"/>
                </a:solidFill>
                <a:effectLst/>
                <a:uLnTx/>
                <a:uFillTx/>
                <a:ea typeface="+mn-ea"/>
                <a:cs typeface="+mn-cs"/>
              </a:rPr>
              <a:t>Get a summary with key points from your document via chat prompts or above the document. </a:t>
            </a:r>
          </a:p>
        </p:txBody>
      </p:sp>
      <p:sp>
        <p:nvSpPr>
          <p:cNvPr id="39" name="Freeform: Shape 38">
            <a:extLst>
              <a:ext uri="{FF2B5EF4-FFF2-40B4-BE49-F238E27FC236}">
                <a16:creationId xmlns:a16="http://schemas.microsoft.com/office/drawing/2014/main" id="{4ED5FA6C-CAB3-9F33-3206-80DE35519AE9}"/>
              </a:ext>
              <a:ext uri="{C183D7F6-B498-43B3-948B-1728B52AA6E4}">
                <adec:decorative xmlns:adec="http://schemas.microsoft.com/office/drawing/2017/decorative" val="1"/>
              </a:ext>
            </a:extLst>
          </p:cNvPr>
          <p:cNvSpPr/>
          <p:nvPr/>
        </p:nvSpPr>
        <p:spPr bwMode="auto">
          <a:xfrm>
            <a:off x="8119840" y="4316407"/>
            <a:ext cx="1763747" cy="74790"/>
          </a:xfrm>
          <a:custGeom>
            <a:avLst/>
            <a:gdLst>
              <a:gd name="connsiteX0" fmla="*/ 0 w 3128924"/>
              <a:gd name="connsiteY0" fmla="*/ 0 h 73118"/>
              <a:gd name="connsiteX1" fmla="*/ 3128924 w 3128924"/>
              <a:gd name="connsiteY1" fmla="*/ 0 h 73118"/>
              <a:gd name="connsiteX2" fmla="*/ 3128924 w 3128924"/>
              <a:gd name="connsiteY2" fmla="*/ 7964 h 73118"/>
              <a:gd name="connsiteX3" fmla="*/ 3063770 w 3128924"/>
              <a:gd name="connsiteY3" fmla="*/ 73118 h 73118"/>
              <a:gd name="connsiteX4" fmla="*/ 65154 w 3128924"/>
              <a:gd name="connsiteY4" fmla="*/ 73118 h 73118"/>
              <a:gd name="connsiteX5" fmla="*/ 0 w 3128924"/>
              <a:gd name="connsiteY5" fmla="*/ 7964 h 73118"/>
              <a:gd name="connsiteX6" fmla="*/ 0 w 3128924"/>
              <a:gd name="connsiteY6" fmla="*/ 0 h 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924" h="73118">
                <a:moveTo>
                  <a:pt x="0" y="0"/>
                </a:moveTo>
                <a:lnTo>
                  <a:pt x="3128924" y="0"/>
                </a:lnTo>
                <a:lnTo>
                  <a:pt x="3128924" y="7964"/>
                </a:lnTo>
                <a:cubicBezTo>
                  <a:pt x="3128924" y="43948"/>
                  <a:pt x="3099754" y="73118"/>
                  <a:pt x="3063770" y="73118"/>
                </a:cubicBezTo>
                <a:lnTo>
                  <a:pt x="65154" y="73118"/>
                </a:lnTo>
                <a:cubicBezTo>
                  <a:pt x="29170" y="73118"/>
                  <a:pt x="0" y="43948"/>
                  <a:pt x="0" y="7964"/>
                </a:cubicBezTo>
                <a:lnTo>
                  <a:pt x="0" y="0"/>
                </a:lnTo>
                <a:close/>
              </a:path>
            </a:pathLst>
          </a:custGeom>
          <a:gradFill flip="none" rotWithShape="1">
            <a:gsLst>
              <a:gs pos="96000">
                <a:srgbClr val="0066FF"/>
              </a:gs>
              <a:gs pos="45000">
                <a:srgbClr val="326698"/>
              </a:gs>
              <a:gs pos="0">
                <a:srgbClr val="49D2EF"/>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horz" wrap="non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mn-ea"/>
              <a:cs typeface="Segoe UI"/>
            </a:endParaRPr>
          </a:p>
        </p:txBody>
      </p:sp>
    </p:spTree>
    <p:extLst>
      <p:ext uri="{BB962C8B-B14F-4D97-AF65-F5344CB8AC3E}">
        <p14:creationId xmlns:p14="http://schemas.microsoft.com/office/powerpoint/2010/main" val="30617421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39AE-A35C-097A-B227-2C2B538D2F0A}"/>
              </a:ext>
            </a:extLst>
          </p:cNvPr>
          <p:cNvSpPr>
            <a:spLocks noGrp="1"/>
          </p:cNvSpPr>
          <p:nvPr>
            <p:ph type="title"/>
          </p:nvPr>
        </p:nvSpPr>
        <p:spPr/>
        <p:txBody>
          <a:bodyPr/>
          <a:lstStyle/>
          <a:p>
            <a:r>
              <a:rPr lang="en-US" dirty="0"/>
              <a:t>Ask questions in Chat</a:t>
            </a:r>
          </a:p>
        </p:txBody>
      </p:sp>
      <p:sp>
        <p:nvSpPr>
          <p:cNvPr id="3" name="Text Placeholder 2">
            <a:extLst>
              <a:ext uri="{FF2B5EF4-FFF2-40B4-BE49-F238E27FC236}">
                <a16:creationId xmlns:a16="http://schemas.microsoft.com/office/drawing/2014/main" id="{0F185ACB-0079-552B-95CF-DB49C757B381}"/>
              </a:ext>
            </a:extLst>
          </p:cNvPr>
          <p:cNvSpPr>
            <a:spLocks noGrp="1"/>
          </p:cNvSpPr>
          <p:nvPr>
            <p:ph type="body" sz="quarter" idx="12"/>
          </p:nvPr>
        </p:nvSpPr>
        <p:spPr>
          <a:xfrm>
            <a:off x="582043" y="4215828"/>
            <a:ext cx="3822434" cy="492443"/>
          </a:xfrm>
        </p:spPr>
        <p:txBody>
          <a:bodyPr/>
          <a:lstStyle/>
          <a:p>
            <a:r>
              <a:rPr lang="en-US" dirty="0"/>
              <a:t>Copilot can answer questions about the content of the Word document</a:t>
            </a:r>
          </a:p>
        </p:txBody>
      </p:sp>
    </p:spTree>
    <p:extLst>
      <p:ext uri="{BB962C8B-B14F-4D97-AF65-F5344CB8AC3E}">
        <p14:creationId xmlns:p14="http://schemas.microsoft.com/office/powerpoint/2010/main" val="39250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F75C-22B7-D694-B6B1-2EE2246C257F}"/>
              </a:ext>
            </a:extLst>
          </p:cNvPr>
          <p:cNvSpPr>
            <a:spLocks noGrp="1"/>
          </p:cNvSpPr>
          <p:nvPr>
            <p:ph type="title"/>
          </p:nvPr>
        </p:nvSpPr>
        <p:spPr/>
        <p:txBody>
          <a:bodyPr/>
          <a:lstStyle/>
          <a:p>
            <a:r>
              <a:rPr lang="en-US" dirty="0"/>
              <a:t>Ask questions about the document (video) </a:t>
            </a:r>
          </a:p>
        </p:txBody>
      </p:sp>
      <p:pic>
        <p:nvPicPr>
          <p:cNvPr id="3" name="4bd3b423-74dc-437f-bf9b-cf7ac56d426f_3400" descr="Video of a user opening the chat pane in Word Copilot and asking questions about the document content">
            <a:hlinkClick r:id="" action="ppaction://media"/>
            <a:extLst>
              <a:ext uri="{FF2B5EF4-FFF2-40B4-BE49-F238E27FC236}">
                <a16:creationId xmlns:a16="http://schemas.microsoft.com/office/drawing/2014/main" id="{D7916716-1D93-52DB-FF9C-6596B3CC29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3393" y="1336277"/>
            <a:ext cx="9345214" cy="525668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4952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E3F89-5241-4D18-6B38-2364FF9453E0}"/>
              </a:ext>
            </a:extLst>
          </p:cNvPr>
          <p:cNvSpPr>
            <a:spLocks noGrp="1"/>
          </p:cNvSpPr>
          <p:nvPr>
            <p:ph type="title"/>
          </p:nvPr>
        </p:nvSpPr>
        <p:spPr>
          <a:xfrm>
            <a:off x="588261" y="585216"/>
            <a:ext cx="11011601" cy="1107996"/>
          </a:xfrm>
        </p:spPr>
        <p:txBody>
          <a:bodyPr/>
          <a:lstStyle/>
          <a:p>
            <a:r>
              <a:rPr lang="en-US" dirty="0"/>
              <a:t>Ask open-ended questions and reference the web and work content</a:t>
            </a:r>
          </a:p>
        </p:txBody>
      </p:sp>
      <p:pic>
        <p:nvPicPr>
          <p:cNvPr id="3" name="Picture 2" descr="Screenshot of the Word Copilot chat pane with a question and response sourcing information from Bing to support the generated response">
            <a:extLst>
              <a:ext uri="{FF2B5EF4-FFF2-40B4-BE49-F238E27FC236}">
                <a16:creationId xmlns:a16="http://schemas.microsoft.com/office/drawing/2014/main" id="{E754F718-3627-DA41-4A52-22B95A011A7D}"/>
              </a:ext>
            </a:extLst>
          </p:cNvPr>
          <p:cNvPicPr>
            <a:picLocks noChangeAspect="1"/>
          </p:cNvPicPr>
          <p:nvPr/>
        </p:nvPicPr>
        <p:blipFill>
          <a:blip r:embed="rId3"/>
          <a:srcRect l="55601" t="12333" r="2121" b="8927"/>
          <a:stretch/>
        </p:blipFill>
        <p:spPr>
          <a:xfrm>
            <a:off x="1013026" y="1848499"/>
            <a:ext cx="4406971" cy="4755904"/>
          </a:xfrm>
          <a:prstGeom prst="rect">
            <a:avLst/>
          </a:prstGeom>
          <a:ln>
            <a:noFill/>
          </a:ln>
          <a:effectLst>
            <a:outerShdw blurRad="50800" dist="38100" dir="2700000" algn="tl" rotWithShape="0">
              <a:prstClr val="black">
                <a:alpha val="40000"/>
              </a:prstClr>
            </a:outerShdw>
          </a:effectLst>
        </p:spPr>
      </p:pic>
      <p:pic>
        <p:nvPicPr>
          <p:cNvPr id="2" name="Picture 1" descr="Screenshot of the Word Copilot chat pane with a question and response sourcing information from the user's M365 graph content automatically">
            <a:extLst>
              <a:ext uri="{FF2B5EF4-FFF2-40B4-BE49-F238E27FC236}">
                <a16:creationId xmlns:a16="http://schemas.microsoft.com/office/drawing/2014/main" id="{3EE74BB5-F610-F722-11F0-AE12AAF5BE6D}"/>
              </a:ext>
            </a:extLst>
          </p:cNvPr>
          <p:cNvPicPr>
            <a:picLocks noChangeAspect="1"/>
          </p:cNvPicPr>
          <p:nvPr/>
        </p:nvPicPr>
        <p:blipFill>
          <a:blip r:embed="rId4">
            <a:extLst>
              <a:ext uri="{28A0092B-C50C-407E-A947-70E740481C1C}">
                <a14:useLocalDpi xmlns:a14="http://schemas.microsoft.com/office/drawing/2010/main" val="0"/>
              </a:ext>
            </a:extLst>
          </a:blip>
          <a:srcRect l="54750" t="10320" r="2392" b="16550"/>
          <a:stretch/>
        </p:blipFill>
        <p:spPr>
          <a:xfrm>
            <a:off x="6023630" y="1410626"/>
            <a:ext cx="4492319" cy="519377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09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CE11-3D70-5610-8CF1-611402EE6FEA}"/>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3" name="Title 1">
            <a:extLst>
              <a:ext uri="{FF2B5EF4-FFF2-40B4-BE49-F238E27FC236}">
                <a16:creationId xmlns:a16="http://schemas.microsoft.com/office/drawing/2014/main" id="{5F9DE23A-0AB6-035B-1A45-063B03C80944}"/>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600" b="0" kern="1200" cap="none" spc="0" baseline="0">
                <a:ln w="3175">
                  <a:noFill/>
                </a:ln>
                <a:solidFill>
                  <a:srgbClr val="000000"/>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mj-lt"/>
                <a:ea typeface="+mj-ea"/>
                <a:cs typeface="+mj-cs"/>
              </a:rPr>
              <a:t>Skilling experiences</a:t>
            </a:r>
          </a:p>
        </p:txBody>
      </p:sp>
      <p:sp useBgFill="1">
        <p:nvSpPr>
          <p:cNvPr id="5" name="Rounded Rectangle 1">
            <a:extLst>
              <a:ext uri="{FF2B5EF4-FFF2-40B4-BE49-F238E27FC236}">
                <a16:creationId xmlns:a16="http://schemas.microsoft.com/office/drawing/2014/main" id="{2D414678-4920-3DA4-A15C-72DA3E2ECDE8}"/>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6" name="TextBox 5">
            <a:extLst>
              <a:ext uri="{FF2B5EF4-FFF2-40B4-BE49-F238E27FC236}">
                <a16:creationId xmlns:a16="http://schemas.microsoft.com/office/drawing/2014/main" id="{2AD5768B-F2A6-1DC7-476E-9FADA00F833D}"/>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t>Microsoft</a:t>
            </a:r>
            <a:b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br>
            <a:r>
              <a:rPr lang="en-US" sz="1400">
                <a:solidFill>
                  <a:srgbClr val="0078D4"/>
                </a:solidFill>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rPr>
              <a:t>Copilot Academy</a:t>
            </a:r>
            <a:endParaRPr lang="en-US" sz="140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a:t>
            </a:r>
            <a:r>
              <a:rPr lang="en-US" sz="1100">
                <a:solidFill>
                  <a:prstClr val="black"/>
                </a:solidFill>
                <a:latin typeface="Segoe UI"/>
              </a:rPr>
              <a:t>of </a:t>
            </a:r>
            <a:r>
              <a:rPr kumimoji="0" lang="en-US" sz="1100" b="0" i="0" u="none" strike="noStrike" kern="1200" cap="none" spc="0" normalizeH="0" baseline="0" noProof="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pic>
        <p:nvPicPr>
          <p:cNvPr id="7" name="Picture 6">
            <a:extLst>
              <a:ext uri="{FF2B5EF4-FFF2-40B4-BE49-F238E27FC236}">
                <a16:creationId xmlns:a16="http://schemas.microsoft.com/office/drawing/2014/main" id="{A72E6C6C-8A0A-B788-6B02-1F4231AEA9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8" name="Rounded Rectangle 1">
            <a:extLst>
              <a:ext uri="{FF2B5EF4-FFF2-40B4-BE49-F238E27FC236}">
                <a16:creationId xmlns:a16="http://schemas.microsoft.com/office/drawing/2014/main" id="{1D7F6B5E-9479-5DBC-2CA2-E8C50B4D1888}"/>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5688791E-07ED-303B-2A06-F78566948ED4}"/>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Microsoft Learn</a:t>
            </a:r>
            <a:endParaRPr lang="en-US" sz="140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a:solidFill>
                  <a:prstClr val="black"/>
                </a:solidFill>
                <a:latin typeface="Segoe UI"/>
              </a:rPr>
              <a:t>Free, on-demand training content </a:t>
            </a:r>
            <a:br>
              <a:rPr lang="en-US" sz="1100">
                <a:solidFill>
                  <a:prstClr val="black"/>
                </a:solidFill>
                <a:latin typeface="Segoe UI"/>
              </a:rPr>
            </a:br>
            <a:r>
              <a:rPr lang="en-US" sz="110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a:solidFill>
                  <a:prstClr val="black"/>
                </a:solidFill>
                <a:latin typeface="Segoe UI"/>
              </a:rPr>
              <a:t>Step-by-step exercises guiding learners through common Copilot prompts and use cases </a:t>
            </a:r>
          </a:p>
        </p:txBody>
      </p:sp>
      <p:sp useBgFill="1">
        <p:nvSpPr>
          <p:cNvPr id="10" name="Rounded Rectangle 1">
            <a:extLst>
              <a:ext uri="{FF2B5EF4-FFF2-40B4-BE49-F238E27FC236}">
                <a16:creationId xmlns:a16="http://schemas.microsoft.com/office/drawing/2014/main" id="{922402DD-86E8-211B-DD78-B74C5200089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52BA5241-3F46-E18D-75DC-69C2327A56E6}"/>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a:cs typeface="Segoe UI Semibold"/>
                <a:hlinkClick r:id="rId5">
                  <a:extLst>
                    <a:ext uri="{A12FA001-AC4F-418D-AE19-62706E023703}">
                      <ahyp:hlinkClr xmlns:ahyp="http://schemas.microsoft.com/office/drawing/2018/hyperlinkcolor" val="tx"/>
                    </a:ext>
                  </a:extLst>
                </a:hlinkClick>
              </a:rPr>
              <a:t>Copilot Prompt Gallery</a:t>
            </a:r>
            <a:endParaRPr lang="en-US" sz="140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a:solidFill>
                  <a:prstClr val="black"/>
                </a:solidFill>
                <a:latin typeface="Segoe UI"/>
              </a:rPr>
              <a:t>Free location to meet, learn about, </a:t>
            </a:r>
            <a:br>
              <a:rPr lang="en-US" sz="1100">
                <a:solidFill>
                  <a:prstClr val="black"/>
                </a:solidFill>
                <a:latin typeface="Segoe UI"/>
              </a:rPr>
            </a:br>
            <a:r>
              <a:rPr lang="en-US" sz="1100">
                <a:solidFill>
                  <a:prstClr val="black"/>
                </a:solidFill>
                <a:latin typeface="Segoe UI"/>
              </a:rPr>
              <a:t>and test the capabilities of Copilot</a:t>
            </a:r>
            <a:endParaRPr lang="en-US" sz="1100">
              <a:solidFill>
                <a:prstClr val="black"/>
              </a:solidFill>
              <a:latin typeface="Segoe UI"/>
              <a:cs typeface="Segoe UI"/>
            </a:endParaRPr>
          </a:p>
          <a:p>
            <a:pPr marL="112395" indent="-112395">
              <a:spcBef>
                <a:spcPts val="600"/>
              </a:spcBef>
              <a:buFont typeface="Arial" panose="020B0604020202020204" pitchFamily="34" charset="0"/>
              <a:buChar char="•"/>
              <a:defRPr/>
            </a:pPr>
            <a:r>
              <a:rPr lang="en-US" sz="1100">
                <a:solidFill>
                  <a:prstClr val="black"/>
                </a:solidFill>
                <a:latin typeface="Segoe UI"/>
              </a:rPr>
              <a:t>Improve your prompt engineering skills in an interactive hands-on environment</a:t>
            </a:r>
            <a:endParaRPr lang="en-US" sz="1100">
              <a:solidFill>
                <a:prstClr val="black"/>
              </a:solidFill>
              <a:latin typeface="Segoe UI"/>
              <a:cs typeface="Segoe UI"/>
            </a:endParaRPr>
          </a:p>
        </p:txBody>
      </p:sp>
      <p:grpSp>
        <p:nvGrpSpPr>
          <p:cNvPr id="17" name="Group 16">
            <a:extLst>
              <a:ext uri="{FF2B5EF4-FFF2-40B4-BE49-F238E27FC236}">
                <a16:creationId xmlns:a16="http://schemas.microsoft.com/office/drawing/2014/main" id="{946E6BDF-69A9-6741-5580-445C910AFEEA}"/>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18" name="Straight Connector 17">
              <a:extLst>
                <a:ext uri="{FF2B5EF4-FFF2-40B4-BE49-F238E27FC236}">
                  <a16:creationId xmlns:a16="http://schemas.microsoft.com/office/drawing/2014/main" id="{AF8072B3-92E8-1D48-D168-36E379F18B53}"/>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52BCC5-33BE-EBCF-D6B1-1F7A4A373159}"/>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3F9D3A-087B-9402-C19B-ED5444A5A2A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77B08-1868-A58C-F2E6-926357767561}"/>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1A719148-64A7-4914-9BF5-587C95174F18}"/>
              </a:ext>
              <a:ext uri="{C183D7F6-B498-43B3-948B-1728B52AA6E4}">
                <adec:decorative xmlns:adec="http://schemas.microsoft.com/office/drawing/2017/decorative" val="1"/>
              </a:ext>
            </a:extLst>
          </p:cNvPr>
          <p:cNvPicPr>
            <a:picLocks noChangeAspect="1"/>
          </p:cNvPicPr>
          <p:nvPr/>
        </p:nvPicPr>
        <p:blipFill rotWithShape="1">
          <a:blip r:embed="rId6"/>
          <a:stretch/>
        </p:blipFill>
        <p:spPr>
          <a:xfrm>
            <a:off x="6131412" y="1659957"/>
            <a:ext cx="2680506" cy="1626262"/>
          </a:xfrm>
          <a:prstGeom prst="roundRect">
            <a:avLst>
              <a:gd name="adj" fmla="val 3022"/>
            </a:avLst>
          </a:prstGeom>
          <a:ln w="3175">
            <a:solidFill>
              <a:schemeClr val="bg1">
                <a:lumMod val="50000"/>
              </a:schemeClr>
            </a:solidFill>
          </a:ln>
        </p:spPr>
      </p:pic>
      <p:pic>
        <p:nvPicPr>
          <p:cNvPr id="35" name="Picture 34">
            <a:extLst>
              <a:ext uri="{FF2B5EF4-FFF2-40B4-BE49-F238E27FC236}">
                <a16:creationId xmlns:a16="http://schemas.microsoft.com/office/drawing/2014/main" id="{74BB55FA-AF8F-4343-C876-061B61C94F4D}"/>
              </a:ext>
              <a:ext uri="{C183D7F6-B498-43B3-948B-1728B52AA6E4}">
                <adec:decorative xmlns:adec="http://schemas.microsoft.com/office/drawing/2017/decorative" val="1"/>
              </a:ext>
            </a:extLst>
          </p:cNvPr>
          <p:cNvPicPr>
            <a:picLocks noChangeAspect="1"/>
          </p:cNvPicPr>
          <p:nvPr/>
        </p:nvPicPr>
        <p:blipFill rotWithShape="1">
          <a:blip r:embed="rId7"/>
          <a:srcRect l="276" t="-833" r="68" b="-3967"/>
          <a:stretch/>
        </p:blipFill>
        <p:spPr>
          <a:xfrm>
            <a:off x="6131413" y="3816898"/>
            <a:ext cx="2680504" cy="1626262"/>
          </a:xfrm>
          <a:prstGeom prst="roundRect">
            <a:avLst>
              <a:gd name="adj" fmla="val 3022"/>
            </a:avLst>
          </a:prstGeom>
          <a:solidFill>
            <a:srgbClr val="FFFFFF"/>
          </a:solidFill>
          <a:ln w="3175">
            <a:solidFill>
              <a:schemeClr val="bg1">
                <a:lumMod val="50000"/>
              </a:schemeClr>
            </a:solidFill>
          </a:ln>
        </p:spPr>
      </p:pic>
    </p:spTree>
    <p:extLst>
      <p:ext uri="{BB962C8B-B14F-4D97-AF65-F5344CB8AC3E}">
        <p14:creationId xmlns:p14="http://schemas.microsoft.com/office/powerpoint/2010/main" val="361317096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506036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lang="en-US" sz="1400" dirty="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dirty="0">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387798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dirty="0">
                <a:solidFill>
                  <a:schemeClr val="accent2">
                    <a:lumMod val="50000"/>
                  </a:scheme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dirty="0">
              <a:ln>
                <a:noFill/>
              </a:ln>
              <a:solidFill>
                <a:schemeClr val="accent2">
                  <a:lumMod val="50000"/>
                </a:schemeClr>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20800"/>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8565652" y="1320800"/>
            <a:ext cx="0" cy="4635500"/>
          </a:xfrm>
          <a:prstGeom prst="line">
            <a:avLst/>
          </a:prstGeom>
          <a:noFill/>
          <a:ln w="6350" cap="flat" cmpd="sng" algn="ctr">
            <a:solidFill>
              <a:schemeClr val="bg1"/>
            </a:solidFill>
            <a:prstDash val="solid"/>
            <a:miter lim="800000"/>
          </a:ln>
          <a:effectLst/>
        </p:spPr>
      </p:cxnSp>
      <p:sp>
        <p:nvSpPr>
          <p:cNvPr id="4" name="Title 3">
            <a:extLst>
              <a:ext uri="{FF2B5EF4-FFF2-40B4-BE49-F238E27FC236}">
                <a16:creationId xmlns:a16="http://schemas.microsoft.com/office/drawing/2014/main" id="{92A286E6-61D9-A3C3-B6FD-A0EED2FEA1E1}"/>
              </a:ext>
            </a:extLst>
          </p:cNvPr>
          <p:cNvSpPr>
            <a:spLocks noGrp="1"/>
          </p:cNvSpPr>
          <p:nvPr>
            <p:ph type="title"/>
          </p:nvPr>
        </p:nvSpPr>
        <p:spPr/>
        <p:txBody>
          <a:bodyPr/>
          <a:lstStyle/>
          <a:p>
            <a:r>
              <a:rPr lang="en-US" dirty="0"/>
              <a:t>Copilot in Word</a:t>
            </a:r>
          </a:p>
        </p:txBody>
      </p:sp>
      <p:grpSp>
        <p:nvGrpSpPr>
          <p:cNvPr id="6" name="Group 5">
            <a:extLst>
              <a:ext uri="{FF2B5EF4-FFF2-40B4-BE49-F238E27FC236}">
                <a16:creationId xmlns:a16="http://schemas.microsoft.com/office/drawing/2014/main" id="{FEF421DB-6BFB-37ED-2053-4012FCE37178}"/>
              </a:ext>
              <a:ext uri="{C183D7F6-B498-43B3-948B-1728B52AA6E4}">
                <adec:decorative xmlns:adec="http://schemas.microsoft.com/office/drawing/2017/decorative" val="1"/>
              </a:ext>
            </a:extLst>
          </p:cNvPr>
          <p:cNvGrpSpPr/>
          <p:nvPr/>
        </p:nvGrpSpPr>
        <p:grpSpPr>
          <a:xfrm>
            <a:off x="736367" y="1517723"/>
            <a:ext cx="7576945" cy="4206936"/>
            <a:chOff x="588261" y="1343858"/>
            <a:chExt cx="8202201" cy="4613738"/>
          </a:xfrm>
        </p:grpSpPr>
        <p:pic>
          <p:nvPicPr>
            <p:cNvPr id="3" name="Picture 2">
              <a:extLst>
                <a:ext uri="{FF2B5EF4-FFF2-40B4-BE49-F238E27FC236}">
                  <a16:creationId xmlns:a16="http://schemas.microsoft.com/office/drawing/2014/main" id="{3BDA18F3-4A20-0170-3D13-2339B3E4B27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72486" y="1933330"/>
              <a:ext cx="6281928" cy="3551571"/>
            </a:xfrm>
            <a:prstGeom prst="rect">
              <a:avLst/>
            </a:prstGeom>
            <a:ln>
              <a:noFill/>
            </a:ln>
            <a:effectLst>
              <a:outerShdw blurRad="254000" dist="76200" dir="5400000" algn="tl" rotWithShape="0">
                <a:srgbClr val="333333">
                  <a:alpha val="20000"/>
                </a:srgbClr>
              </a:outerShdw>
            </a:effectLst>
          </p:spPr>
        </p:pic>
        <p:pic>
          <p:nvPicPr>
            <p:cNvPr id="5" name="1168_9.16_Word_LiveDemo-v6">
              <a:hlinkClick r:id="" action="ppaction://media"/>
              <a:extLst>
                <a:ext uri="{FF2B5EF4-FFF2-40B4-BE49-F238E27FC236}">
                  <a16:creationId xmlns:a16="http://schemas.microsoft.com/office/drawing/2014/main" id="{114D2453-B099-944C-384A-DAD1C1522C3C}"/>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8261" y="1343858"/>
              <a:ext cx="8202201" cy="4613738"/>
            </a:xfrm>
            <a:prstGeom prst="rect">
              <a:avLst/>
            </a:prstGeom>
          </p:spPr>
        </p:pic>
      </p:grpSp>
      <p:sp>
        <p:nvSpPr>
          <p:cNvPr id="11" name="TextBox 10">
            <a:extLst>
              <a:ext uri="{FF2B5EF4-FFF2-40B4-BE49-F238E27FC236}">
                <a16:creationId xmlns:a16="http://schemas.microsoft.com/office/drawing/2014/main" id="{AFF718A8-EE5A-E374-2AAD-4113EDE09975}"/>
              </a:ext>
            </a:extLst>
          </p:cNvPr>
          <p:cNvSpPr txBox="1"/>
          <p:nvPr/>
        </p:nvSpPr>
        <p:spPr>
          <a:xfrm>
            <a:off x="8764073" y="1904716"/>
            <a:ext cx="2835789" cy="3539430"/>
          </a:xfrm>
          <a:prstGeom prst="rect">
            <a:avLst/>
          </a:prstGeom>
          <a:noFill/>
        </p:spPr>
        <p:txBody>
          <a:bodyPr wrap="square">
            <a:spAutoFit/>
          </a:bodyPr>
          <a:lstStyle/>
          <a:p>
            <a:r>
              <a:rPr lang="en-US" sz="1600" dirty="0"/>
              <a:t>On top of Word documents, PowerPoints, PDFs and encrypted documents, Copilot can now reference emails, meetings, and colleagues when drafting content in Word. You can also jumpstart your creative process with on-canvas suggested prompts and partner with Copilot to iterate on  subsections of your document to get it to a polished state.</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D76F-FC60-CB5B-054B-D93A10A43B91}"/>
              </a:ext>
            </a:extLst>
          </p:cNvPr>
          <p:cNvSpPr>
            <a:spLocks noGrp="1"/>
          </p:cNvSpPr>
          <p:nvPr>
            <p:ph type="title"/>
          </p:nvPr>
        </p:nvSpPr>
        <p:spPr>
          <a:xfrm>
            <a:off x="569911" y="2769057"/>
            <a:ext cx="4989641" cy="1231106"/>
          </a:xfrm>
        </p:spPr>
        <p:txBody>
          <a:bodyPr/>
          <a:lstStyle/>
          <a:p>
            <a:r>
              <a:rPr lang="en-US" dirty="0"/>
              <a:t>Draft and insert content</a:t>
            </a:r>
          </a:p>
        </p:txBody>
      </p:sp>
      <p:sp>
        <p:nvSpPr>
          <p:cNvPr id="3" name="Text Placeholder 2">
            <a:extLst>
              <a:ext uri="{FF2B5EF4-FFF2-40B4-BE49-F238E27FC236}">
                <a16:creationId xmlns:a16="http://schemas.microsoft.com/office/drawing/2014/main" id="{24AE6FE8-891C-532D-007D-41306CE81930}"/>
              </a:ext>
            </a:extLst>
          </p:cNvPr>
          <p:cNvSpPr>
            <a:spLocks noGrp="1"/>
          </p:cNvSpPr>
          <p:nvPr>
            <p:ph type="body" sz="quarter" idx="12"/>
          </p:nvPr>
        </p:nvSpPr>
        <p:spPr>
          <a:xfrm>
            <a:off x="582042" y="4215828"/>
            <a:ext cx="4989641" cy="738664"/>
          </a:xfrm>
        </p:spPr>
        <p:txBody>
          <a:bodyPr/>
          <a:lstStyle/>
          <a:p>
            <a:r>
              <a:rPr lang="en-US" dirty="0"/>
              <a:t>Copilot generates content for a new or existing Word document that can be grounded by reference documents</a:t>
            </a:r>
          </a:p>
        </p:txBody>
      </p:sp>
    </p:spTree>
    <p:extLst>
      <p:ext uri="{BB962C8B-B14F-4D97-AF65-F5344CB8AC3E}">
        <p14:creationId xmlns:p14="http://schemas.microsoft.com/office/powerpoint/2010/main" val="30839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51C6-98D3-8D26-D430-8E593E4F4243}"/>
              </a:ext>
            </a:extLst>
          </p:cNvPr>
          <p:cNvSpPr>
            <a:spLocks noGrp="1"/>
          </p:cNvSpPr>
          <p:nvPr>
            <p:ph type="title"/>
          </p:nvPr>
        </p:nvSpPr>
        <p:spPr>
          <a:xfrm>
            <a:off x="588261" y="585216"/>
            <a:ext cx="11011601" cy="1107996"/>
          </a:xfrm>
        </p:spPr>
        <p:txBody>
          <a:bodyPr/>
          <a:lstStyle/>
          <a:p>
            <a:r>
              <a:rPr lang="en-US" dirty="0"/>
              <a:t>Start from a blank document and referencing emails and meetings</a:t>
            </a:r>
          </a:p>
        </p:txBody>
      </p:sp>
      <p:pic>
        <p:nvPicPr>
          <p:cNvPr id="3" name="Picture 2" descr="The Word Copilot Draft experience in a blank document">
            <a:extLst>
              <a:ext uri="{FF2B5EF4-FFF2-40B4-BE49-F238E27FC236}">
                <a16:creationId xmlns:a16="http://schemas.microsoft.com/office/drawing/2014/main" id="{8862B569-99CB-AE3F-A5E2-78755C2839B3}"/>
              </a:ext>
            </a:extLst>
          </p:cNvPr>
          <p:cNvPicPr>
            <a:picLocks noChangeAspect="1"/>
          </p:cNvPicPr>
          <p:nvPr/>
        </p:nvPicPr>
        <p:blipFill>
          <a:blip r:embed="rId3"/>
          <a:srcRect l="7861" r="18943"/>
          <a:stretch/>
        </p:blipFill>
        <p:spPr>
          <a:xfrm>
            <a:off x="710890" y="1867039"/>
            <a:ext cx="5720687" cy="3610701"/>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4" name="Speech Bubble: Rectangle 3" descr="A tip on accessing the file browser from the Copilot prompt box for those times when you can’t remember the name of the content you want to reference, you can open the cloud file browser if using Copilot on the web to browse for the file directly. &#10;">
            <a:extLst>
              <a:ext uri="{FF2B5EF4-FFF2-40B4-BE49-F238E27FC236}">
                <a16:creationId xmlns:a16="http://schemas.microsoft.com/office/drawing/2014/main" id="{7F414927-AFFD-00B4-8875-D85AAB34A1FA}"/>
              </a:ext>
            </a:extLst>
          </p:cNvPr>
          <p:cNvSpPr/>
          <p:nvPr/>
        </p:nvSpPr>
        <p:spPr>
          <a:xfrm>
            <a:off x="7145774" y="1538628"/>
            <a:ext cx="2466398" cy="1400908"/>
          </a:xfrm>
          <a:prstGeom prst="wedgeRectCallout">
            <a:avLst>
              <a:gd name="adj1" fmla="val -115464"/>
              <a:gd name="adj2" fmla="val 74295"/>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prstClr val="white"/>
                </a:solidFill>
                <a:latin typeface="Aptos" panose="020B0004020202020204" pitchFamily="34" charset="0"/>
              </a:rPr>
              <a:t>Tip: If you can’t remember the name of the content you want to reference, you can open the cloud file browser if using Copilot on the web to browse for the file directly. </a:t>
            </a:r>
            <a:endParaRPr lang="en-IE" sz="1400" dirty="0"/>
          </a:p>
        </p:txBody>
      </p:sp>
      <p:pic>
        <p:nvPicPr>
          <p:cNvPr id="5" name="Picture 4" descr="An image showing the attachment menu for references users can include for Copilot to base responses on - shown here person, meeting, documents (2), and email. ">
            <a:extLst>
              <a:ext uri="{FF2B5EF4-FFF2-40B4-BE49-F238E27FC236}">
                <a16:creationId xmlns:a16="http://schemas.microsoft.com/office/drawing/2014/main" id="{02821984-720A-FE8B-C98A-E6B8AC8FFD6B}"/>
              </a:ext>
            </a:extLst>
          </p:cNvPr>
          <p:cNvPicPr>
            <a:picLocks noChangeAspect="1"/>
          </p:cNvPicPr>
          <p:nvPr/>
        </p:nvPicPr>
        <p:blipFill>
          <a:blip r:embed="rId4"/>
          <a:stretch>
            <a:fillRect/>
          </a:stretch>
        </p:blipFill>
        <p:spPr>
          <a:xfrm>
            <a:off x="6096000" y="3267947"/>
            <a:ext cx="5297048" cy="3376140"/>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26802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DEEA9-2E51-03D7-A226-E1DFD2A10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761A5-57D5-F60E-E8A4-30A269332DEA}"/>
              </a:ext>
            </a:extLst>
          </p:cNvPr>
          <p:cNvSpPr>
            <a:spLocks noGrp="1"/>
          </p:cNvSpPr>
          <p:nvPr>
            <p:ph type="title"/>
          </p:nvPr>
        </p:nvSpPr>
        <p:spPr/>
        <p:txBody>
          <a:bodyPr/>
          <a:lstStyle/>
          <a:p>
            <a:r>
              <a:rPr lang="en-US" dirty="0"/>
              <a:t>Add to and expand on existing content</a:t>
            </a:r>
          </a:p>
        </p:txBody>
      </p:sp>
      <p:pic>
        <p:nvPicPr>
          <p:cNvPr id="4" name="Picture 3" descr="The Draft with Copilot menu shown in a newline of an existing document - options include a prompt field, and two quick actions - &quot;Keep writing for me&quot; and &quot;Get coaching&quot;">
            <a:extLst>
              <a:ext uri="{FF2B5EF4-FFF2-40B4-BE49-F238E27FC236}">
                <a16:creationId xmlns:a16="http://schemas.microsoft.com/office/drawing/2014/main" id="{01916788-62B3-2FFB-C611-2FCFA73F235B}"/>
              </a:ext>
            </a:extLst>
          </p:cNvPr>
          <p:cNvPicPr>
            <a:picLocks noChangeAspect="1"/>
          </p:cNvPicPr>
          <p:nvPr/>
        </p:nvPicPr>
        <p:blipFill>
          <a:blip r:embed="rId3"/>
          <a:srcRect l="27634" t="25564" r="25385" b="34937"/>
          <a:stretch/>
        </p:blipFill>
        <p:spPr>
          <a:xfrm>
            <a:off x="540847" y="2503532"/>
            <a:ext cx="5555153" cy="2708825"/>
          </a:xfrm>
          <a:prstGeom prst="rect">
            <a:avLst/>
          </a:prstGeom>
          <a:ln>
            <a:noFill/>
          </a:ln>
          <a:effectLst>
            <a:outerShdw blurRad="50800" dist="38100" dir="2700000" algn="tl" rotWithShape="0">
              <a:prstClr val="black">
                <a:alpha val="40000"/>
              </a:prstClr>
            </a:outerShdw>
          </a:effectLst>
        </p:spPr>
      </p:pic>
      <p:pic>
        <p:nvPicPr>
          <p:cNvPr id="5" name="Graphic 4" descr="Cursor with solid fill">
            <a:extLst>
              <a:ext uri="{FF2B5EF4-FFF2-40B4-BE49-F238E27FC236}">
                <a16:creationId xmlns:a16="http://schemas.microsoft.com/office/drawing/2014/main" id="{D08495CC-FEBD-EB3E-F2F5-E6B105154A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4081" y="3638693"/>
            <a:ext cx="672050" cy="672050"/>
          </a:xfrm>
          <a:prstGeom prst="rect">
            <a:avLst/>
          </a:prstGeom>
          <a:effectLst>
            <a:outerShdw blurRad="50800" dist="38100" dir="2700000" algn="tl" rotWithShape="0">
              <a:prstClr val="black">
                <a:alpha val="40000"/>
              </a:prstClr>
            </a:outerShdw>
          </a:effectLst>
        </p:spPr>
      </p:pic>
      <p:pic>
        <p:nvPicPr>
          <p:cNvPr id="3" name="Picture 2" descr="Output with keep it dialog for &quot;keep writing for me&quot; showing three additional paragraphs added to the document content inline. ">
            <a:extLst>
              <a:ext uri="{FF2B5EF4-FFF2-40B4-BE49-F238E27FC236}">
                <a16:creationId xmlns:a16="http://schemas.microsoft.com/office/drawing/2014/main" id="{892C3216-3BAE-11A2-5E2B-92044522A56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12190" y="1547881"/>
            <a:ext cx="4988423" cy="479946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2654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A5DD-8FA2-8CC2-51C0-DEC6A56AD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BAB97-671B-4D76-B7B8-DCD6777FCA2C}"/>
              </a:ext>
            </a:extLst>
          </p:cNvPr>
          <p:cNvSpPr>
            <a:spLocks noGrp="1"/>
          </p:cNvSpPr>
          <p:nvPr>
            <p:ph type="title"/>
          </p:nvPr>
        </p:nvSpPr>
        <p:spPr>
          <a:ln>
            <a:noFill/>
          </a:ln>
        </p:spPr>
        <p:txBody>
          <a:bodyPr/>
          <a:lstStyle/>
          <a:p>
            <a:r>
              <a:rPr lang="en-US" dirty="0"/>
              <a:t>Draft from selected content</a:t>
            </a:r>
          </a:p>
        </p:txBody>
      </p:sp>
      <p:pic>
        <p:nvPicPr>
          <p:cNvPr id="3" name="Picture 2" descr="Screenshot of the Draft feature with text selected, menu open, cursor in prompt input field">
            <a:extLst>
              <a:ext uri="{FF2B5EF4-FFF2-40B4-BE49-F238E27FC236}">
                <a16:creationId xmlns:a16="http://schemas.microsoft.com/office/drawing/2014/main" id="{6DF231A3-CA07-0386-1B5F-8C5000F1A14D}"/>
              </a:ext>
            </a:extLst>
          </p:cNvPr>
          <p:cNvPicPr>
            <a:picLocks noChangeAspect="1"/>
          </p:cNvPicPr>
          <p:nvPr/>
        </p:nvPicPr>
        <p:blipFill>
          <a:blip r:embed="rId3"/>
          <a:stretch>
            <a:fillRect/>
          </a:stretch>
        </p:blipFill>
        <p:spPr>
          <a:xfrm>
            <a:off x="720812" y="1308650"/>
            <a:ext cx="6060503" cy="4362495"/>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51E079F-EECC-843A-5602-2F304EE3AF44}"/>
              </a:ext>
            </a:extLst>
          </p:cNvPr>
          <p:cNvSpPr txBox="1"/>
          <p:nvPr/>
        </p:nvSpPr>
        <p:spPr>
          <a:xfrm>
            <a:off x="588261" y="6118261"/>
            <a:ext cx="6097136" cy="646331"/>
          </a:xfrm>
          <a:prstGeom prst="rect">
            <a:avLst/>
          </a:prstGeom>
          <a:noFill/>
          <a:ln>
            <a:noFill/>
          </a:ln>
        </p:spPr>
        <p:txBody>
          <a:bodyPr wrap="square">
            <a:spAutoFit/>
          </a:bodyPr>
          <a:lstStyle/>
          <a:p>
            <a:r>
              <a:rPr lang="en-US" dirty="0">
                <a:hlinkClick r:id="rId4"/>
              </a:rPr>
              <a:t>Revamp and refine selected text using Draft with Copilot in Word</a:t>
            </a:r>
            <a:endParaRPr lang="en-US" dirty="0"/>
          </a:p>
        </p:txBody>
      </p:sp>
      <p:pic>
        <p:nvPicPr>
          <p:cNvPr id="4" name="Picture 3" descr="Screenshot of the draft prompt field with a user prompt">
            <a:extLst>
              <a:ext uri="{FF2B5EF4-FFF2-40B4-BE49-F238E27FC236}">
                <a16:creationId xmlns:a16="http://schemas.microsoft.com/office/drawing/2014/main" id="{ECBC44F7-D42C-643F-D2CF-B4E6A66DF641}"/>
              </a:ext>
            </a:extLst>
          </p:cNvPr>
          <p:cNvPicPr>
            <a:picLocks noChangeAspect="1"/>
          </p:cNvPicPr>
          <p:nvPr/>
        </p:nvPicPr>
        <p:blipFill>
          <a:blip r:embed="rId5"/>
          <a:srcRect l="5150"/>
          <a:stretch/>
        </p:blipFill>
        <p:spPr>
          <a:xfrm>
            <a:off x="7121460" y="512960"/>
            <a:ext cx="4210061" cy="2442068"/>
          </a:xfrm>
          <a:prstGeom prst="rect">
            <a:avLst/>
          </a:prstGeom>
          <a:ln>
            <a:noFill/>
          </a:ln>
          <a:effectLst>
            <a:outerShdw blurRad="50800" dist="38100" dir="2700000" algn="tl" rotWithShape="0">
              <a:prstClr val="black">
                <a:alpha val="40000"/>
              </a:prstClr>
            </a:outerShdw>
          </a:effectLst>
        </p:spPr>
      </p:pic>
      <p:pic>
        <p:nvPicPr>
          <p:cNvPr id="5" name="Picture 4" descr="Screenshot of tthe draft output showing how text was transformed into a table with a new column per the user prompt request">
            <a:extLst>
              <a:ext uri="{FF2B5EF4-FFF2-40B4-BE49-F238E27FC236}">
                <a16:creationId xmlns:a16="http://schemas.microsoft.com/office/drawing/2014/main" id="{594EBD8E-7765-0A39-F186-893FAE9FF2D1}"/>
              </a:ext>
            </a:extLst>
          </p:cNvPr>
          <p:cNvPicPr>
            <a:picLocks noChangeAspect="1"/>
          </p:cNvPicPr>
          <p:nvPr/>
        </p:nvPicPr>
        <p:blipFill>
          <a:blip r:embed="rId6"/>
          <a:stretch>
            <a:fillRect/>
          </a:stretch>
        </p:blipFill>
        <p:spPr>
          <a:xfrm>
            <a:off x="7121462" y="3194106"/>
            <a:ext cx="4210060" cy="357048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84558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721B-BB10-7D45-77A7-530E2A10F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725F5-8286-5079-ABEB-2C8D2B273B6C}"/>
              </a:ext>
            </a:extLst>
          </p:cNvPr>
          <p:cNvSpPr>
            <a:spLocks noGrp="1"/>
          </p:cNvSpPr>
          <p:nvPr>
            <p:ph type="title"/>
          </p:nvPr>
        </p:nvSpPr>
        <p:spPr/>
        <p:txBody>
          <a:bodyPr/>
          <a:lstStyle/>
          <a:p>
            <a:r>
              <a:rPr lang="en-US" dirty="0"/>
              <a:t>Use Copilot to polish pasted content</a:t>
            </a:r>
          </a:p>
        </p:txBody>
      </p:sp>
      <p:pic>
        <p:nvPicPr>
          <p:cNvPr id="3" name="Picture 2" descr="Screenshot of the paste menu showing Copilot options added, including a selected option to visualize as table, and the output showing how a poorly pasted table was converted into a well-formatted table output">
            <a:extLst>
              <a:ext uri="{FF2B5EF4-FFF2-40B4-BE49-F238E27FC236}">
                <a16:creationId xmlns:a16="http://schemas.microsoft.com/office/drawing/2014/main" id="{4B950408-4FEE-88D7-F09C-CC9360916DB8}"/>
              </a:ext>
            </a:extLst>
          </p:cNvPr>
          <p:cNvPicPr>
            <a:picLocks noChangeAspect="1"/>
          </p:cNvPicPr>
          <p:nvPr/>
        </p:nvPicPr>
        <p:blipFill>
          <a:blip r:embed="rId3"/>
          <a:stretch>
            <a:fillRect/>
          </a:stretch>
        </p:blipFill>
        <p:spPr>
          <a:xfrm>
            <a:off x="915804" y="1364493"/>
            <a:ext cx="10360391" cy="530654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131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296C-19C0-86EC-3361-1F046F826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59707-03A3-150E-C5D9-EC3B891C9C98}"/>
              </a:ext>
            </a:extLst>
          </p:cNvPr>
          <p:cNvSpPr>
            <a:spLocks noGrp="1"/>
          </p:cNvSpPr>
          <p:nvPr>
            <p:ph type="title"/>
          </p:nvPr>
        </p:nvSpPr>
        <p:spPr>
          <a:xfrm>
            <a:off x="588261" y="585216"/>
            <a:ext cx="11011601" cy="1107996"/>
          </a:xfrm>
        </p:spPr>
        <p:txBody>
          <a:bodyPr/>
          <a:lstStyle/>
          <a:p>
            <a:r>
              <a:rPr lang="en-US" dirty="0"/>
              <a:t>Polish your document with Designer-generated banners</a:t>
            </a:r>
          </a:p>
        </p:txBody>
      </p:sp>
      <p:pic>
        <p:nvPicPr>
          <p:cNvPr id="3" name="Picture 2" descr="Sceenshot of the chat pane open next to a document with the user having requested the chat pane &quot;Add a banner image&quot; and showing Design in Chat returning 3 banner image options for the document. ">
            <a:extLst>
              <a:ext uri="{FF2B5EF4-FFF2-40B4-BE49-F238E27FC236}">
                <a16:creationId xmlns:a16="http://schemas.microsoft.com/office/drawing/2014/main" id="{3D7C6C79-164C-8BC0-5582-043DF7D6DCF7}"/>
              </a:ext>
            </a:extLst>
          </p:cNvPr>
          <p:cNvPicPr>
            <a:picLocks noChangeAspect="1"/>
          </p:cNvPicPr>
          <p:nvPr/>
        </p:nvPicPr>
        <p:blipFill>
          <a:blip r:embed="rId3"/>
          <a:stretch>
            <a:fillRect/>
          </a:stretch>
        </p:blipFill>
        <p:spPr>
          <a:xfrm>
            <a:off x="1502752" y="1894536"/>
            <a:ext cx="9186496" cy="4628341"/>
          </a:xfrm>
          <a:prstGeom prst="rect">
            <a:avLst/>
          </a:prstGeom>
          <a:solidFill>
            <a:schemeClr val="tx2">
              <a:lumMod val="75000"/>
              <a:lumOff val="25000"/>
            </a:schemeClr>
          </a:solidFill>
          <a:ln>
            <a:noFill/>
          </a:ln>
          <a:effectLst>
            <a:outerShdw blurRad="50800" dist="38100" dir="2700000" algn="tl" rotWithShape="0">
              <a:prstClr val="black">
                <a:alpha val="40000"/>
              </a:prstClr>
            </a:outerShdw>
          </a:effectLst>
        </p:spPr>
      </p:pic>
      <p:sp>
        <p:nvSpPr>
          <p:cNvPr id="4" name="Speech Bubble: Rectangle 3" descr="Tip to use the Edit button in the Chat pane to easily make edits to the generated images or text by selecting Edit, before inserting the images into the document. ​">
            <a:extLst>
              <a:ext uri="{FF2B5EF4-FFF2-40B4-BE49-F238E27FC236}">
                <a16:creationId xmlns:a16="http://schemas.microsoft.com/office/drawing/2014/main" id="{E5CCD398-DC55-3469-D198-E3490723D737}"/>
              </a:ext>
            </a:extLst>
          </p:cNvPr>
          <p:cNvSpPr/>
          <p:nvPr/>
        </p:nvSpPr>
        <p:spPr>
          <a:xfrm>
            <a:off x="9514390" y="5729468"/>
            <a:ext cx="2562051" cy="1015916"/>
          </a:xfrm>
          <a:prstGeom prst="wedgeRectCallout">
            <a:avLst>
              <a:gd name="adj1" fmla="val -103594"/>
              <a:gd name="adj2" fmla="val -64306"/>
            </a:avLst>
          </a:prstGeom>
          <a:solidFill>
            <a:srgbClr val="0078D4"/>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Tip: Easily make edits to the generated images or text by selecting Edit, before inserting the images into the document. </a:t>
            </a:r>
          </a:p>
        </p:txBody>
      </p:sp>
    </p:spTree>
    <p:extLst>
      <p:ext uri="{BB962C8B-B14F-4D97-AF65-F5344CB8AC3E}">
        <p14:creationId xmlns:p14="http://schemas.microsoft.com/office/powerpoint/2010/main" val="1027947552"/>
      </p:ext>
    </p:extLst>
  </p:cSld>
  <p:clrMapOvr>
    <a:masterClrMapping/>
  </p:clrMapOvr>
  <p:transition>
    <p:fade/>
  </p:transition>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0FE7F-A9AC-4935-A27A-1EC4413564B9}">
  <ds:schemaRefs>
    <ds:schemaRef ds:uri="324d2b90-11f2-4fdf-990a-54fa46247cf8"/>
    <ds:schemaRef ds:uri="http://schemas.microsoft.com/office/2006/metadata/properties"/>
    <ds:schemaRef ds:uri="http://www.w3.org/XML/1998/namespace"/>
    <ds:schemaRef ds:uri="http://schemas.microsoft.com/office/2006/documentManagement/types"/>
    <ds:schemaRef ds:uri="http://purl.org/dc/dcmitype/"/>
    <ds:schemaRef ds:uri="b817b00b-f121-400f-976b-40959b1c7d14"/>
    <ds:schemaRef ds:uri="http://schemas.microsoft.com/office/infopath/2007/PartnerControls"/>
    <ds:schemaRef ds:uri="http://schemas.openxmlformats.org/package/2006/metadata/core-properties"/>
    <ds:schemaRef ds:uri="http://schemas.microsoft.com/sharepoint/v3"/>
    <ds:schemaRef ds:uri="http://purl.org/dc/terms/"/>
    <ds:schemaRef ds:uri="http://purl.org/dc/elements/1.1/"/>
  </ds:schemaRefs>
</ds:datastoreItem>
</file>

<file path=customXml/itemProps2.xml><?xml version="1.0" encoding="utf-8"?>
<ds:datastoreItem xmlns:ds="http://schemas.openxmlformats.org/officeDocument/2006/customXml" ds:itemID="{FA82D443-D140-4ED3-A77C-974FAC2F6C88}">
  <ds:schemaRefs>
    <ds:schemaRef ds:uri="http://schemas.microsoft.com/sharepoint/v3/contenttype/forms"/>
  </ds:schemaRefs>
</ds:datastoreItem>
</file>

<file path=customXml/itemProps3.xml><?xml version="1.0" encoding="utf-8"?>
<ds:datastoreItem xmlns:ds="http://schemas.openxmlformats.org/officeDocument/2006/customXml" ds:itemID="{CB9F05AE-1BAD-45BD-9593-2F3A44A98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3966</TotalTime>
  <Words>3039</Words>
  <Application>Microsoft Office PowerPoint</Application>
  <PresentationFormat>Widescreen</PresentationFormat>
  <Paragraphs>205</Paragraphs>
  <Slides>25</Slides>
  <Notes>23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Aptos</vt:lpstr>
      <vt:lpstr>Arial</vt:lpstr>
      <vt:lpstr>Calibri</vt:lpstr>
      <vt:lpstr>Consolas</vt:lpstr>
      <vt:lpstr>ginto-copilot</vt:lpstr>
      <vt:lpstr>Segoe</vt:lpstr>
      <vt:lpstr>Segoe UI</vt:lpstr>
      <vt:lpstr>Segoe UI Semibold</vt:lpstr>
      <vt:lpstr>SegoeUI</vt:lpstr>
      <vt:lpstr>Wingdings</vt:lpstr>
      <vt:lpstr>LIGHT MODE</vt:lpstr>
      <vt:lpstr>Get started with Microsoft 365 Copilot in Word</vt:lpstr>
      <vt:lpstr>Copilot in Word overview</vt:lpstr>
      <vt:lpstr>Copilot in Word</vt:lpstr>
      <vt:lpstr>Draft and insert content</vt:lpstr>
      <vt:lpstr>Start from a blank document and referencing emails and meetings</vt:lpstr>
      <vt:lpstr>Add to and expand on existing content</vt:lpstr>
      <vt:lpstr>Draft from selected content</vt:lpstr>
      <vt:lpstr>Use Copilot to polish pasted content</vt:lpstr>
      <vt:lpstr>Polish your document with Designer-generated banners</vt:lpstr>
      <vt:lpstr>Add stock images or generate new images to add to your document</vt:lpstr>
      <vt:lpstr>Rewrite content</vt:lpstr>
      <vt:lpstr>Rewrite content and refine with prompts</vt:lpstr>
      <vt:lpstr>Visualize text as tables</vt:lpstr>
      <vt:lpstr>Visualize text as a table</vt:lpstr>
      <vt:lpstr>Get coaching</vt:lpstr>
      <vt:lpstr>Get coaching suggestions on selected text</vt:lpstr>
      <vt:lpstr>Summarize your content</vt:lpstr>
      <vt:lpstr>View and use the automatic summary</vt:lpstr>
      <vt:lpstr>Ask Copilot for a summary or create a summary when sharing a document</vt:lpstr>
      <vt:lpstr>Ask questions in Chat</vt:lpstr>
      <vt:lpstr>Ask questions about the document (video) </vt:lpstr>
      <vt:lpstr>Ask open-ended questions and reference the web and work content</vt:lpstr>
      <vt:lpstr>Skilling experiences</vt:lpstr>
      <vt:lpstr>Links to learn more (1 of 2)</vt:lpstr>
      <vt:lpstr>Links to learn more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Christian Munoz</cp:lastModifiedBy>
  <cp:revision>25</cp:revision>
  <dcterms:created xsi:type="dcterms:W3CDTF">2024-03-06T03:36:50Z</dcterms:created>
  <dcterms:modified xsi:type="dcterms:W3CDTF">2025-08-13T16:33:57Z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